
<file path=[Content_Types].xml><?xml version="1.0" encoding="utf-8"?>
<Types xmlns="http://schemas.openxmlformats.org/package/2006/content-types">
  <Default Extension="fntdata" ContentType="application/x-fontdata"/>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2"/>
  </p:notesMasterIdLst>
  <p:sldIdLst>
    <p:sldId id="256" r:id="rId2"/>
    <p:sldId id="257" r:id="rId3"/>
    <p:sldId id="272" r:id="rId4"/>
    <p:sldId id="285" r:id="rId5"/>
    <p:sldId id="299" r:id="rId6"/>
    <p:sldId id="270" r:id="rId7"/>
    <p:sldId id="263" r:id="rId8"/>
    <p:sldId id="271" r:id="rId9"/>
    <p:sldId id="259" r:id="rId10"/>
    <p:sldId id="286" r:id="rId11"/>
    <p:sldId id="287" r:id="rId12"/>
    <p:sldId id="288" r:id="rId13"/>
    <p:sldId id="289" r:id="rId14"/>
    <p:sldId id="290" r:id="rId15"/>
    <p:sldId id="283" r:id="rId16"/>
    <p:sldId id="291" r:id="rId17"/>
    <p:sldId id="292" r:id="rId18"/>
    <p:sldId id="293" r:id="rId19"/>
    <p:sldId id="295" r:id="rId20"/>
    <p:sldId id="269" r:id="rId21"/>
  </p:sldIdLst>
  <p:sldSz cx="9144000" cy="5143500" type="screen16x9"/>
  <p:notesSz cx="6797675" cy="9926638"/>
  <p:embeddedFontLst>
    <p:embeddedFont>
      <p:font typeface="Source Sans Pro" panose="020B0503030403020204" pitchFamily="34" charset="0"/>
      <p:regular r:id="rId23"/>
      <p:bold r:id="rId24"/>
      <p:italic r:id="rId25"/>
      <p:boldItalic r:id="rId26"/>
    </p:embeddedFont>
    <p:embeddedFont>
      <p:font typeface="Source Sans Pro Black" panose="020B0803030403020204" pitchFamily="34" charset="0"/>
      <p:bold r:id="rId27"/>
      <p:boldItalic r:id="rId2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000000"/>
          </p15:clr>
        </p15:guide>
        <p15:guide id="2" pos="2880">
          <p15:clr>
            <a:srgbClr val="000000"/>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7" roundtripDataSignature="AMtx7miIYjce3grUbwsJNn42tvL4kdY79Q=="/>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7D2AC2A-FA4A-971F-487E-F32B62B5BA47}" name="Mária Káčeriková" initials="MK" userId="S::maria.kacerikova@slovakaid.sk::9132ba88-84f7-4001-975d-b9dc0207b184"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redný štýl 2 - zvýrazneni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61622" autoAdjust="0"/>
  </p:normalViewPr>
  <p:slideViewPr>
    <p:cSldViewPr snapToGrid="0">
      <p:cViewPr varScale="1">
        <p:scale>
          <a:sx n="85" d="100"/>
          <a:sy n="85" d="100"/>
        </p:scale>
        <p:origin x="2322" y="60"/>
      </p:cViewPr>
      <p:guideLst>
        <p:guide orient="horz" pos="1620"/>
        <p:guide pos="288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42" Type="http://schemas.microsoft.com/office/2018/10/relationships/authors" Targe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7" Type="http://customschemas.google.com/relationships/presentationmetadata" Target="metadata"/><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5.fntdata"/><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46400" cy="496887"/>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49687" y="0"/>
            <a:ext cx="2946400" cy="496887"/>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420688" y="1241425"/>
            <a:ext cx="5956200" cy="3349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
        <p:nvSpPr>
          <p:cNvPr id="6" name="Google Shape;6;n"/>
          <p:cNvSpPr txBox="1">
            <a:spLocks noGrp="1"/>
          </p:cNvSpPr>
          <p:nvPr>
            <p:ph type="body" idx="1"/>
          </p:nvPr>
        </p:nvSpPr>
        <p:spPr>
          <a:xfrm>
            <a:off x="679450" y="4776787"/>
            <a:ext cx="5438775" cy="390842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9429750"/>
            <a:ext cx="2946400" cy="4968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49687" y="9429750"/>
            <a:ext cx="2946400" cy="4968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a:t>
            </a:fld>
            <a:endParaRPr sz="1400" b="0" i="0" u="none" strike="noStrike" cap="none">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gc3692f58e4_0_176:notes"/>
          <p:cNvSpPr>
            <a:spLocks noGrp="1" noRot="1" noChangeAspect="1"/>
          </p:cNvSpPr>
          <p:nvPr>
            <p:ph type="sldImg" idx="2"/>
          </p:nvPr>
        </p:nvSpPr>
        <p:spPr>
          <a:xfrm>
            <a:off x="420688" y="1241425"/>
            <a:ext cx="5956300"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
        <p:nvSpPr>
          <p:cNvPr id="255" name="Google Shape;255;gc3692f58e4_0_176:notes"/>
          <p:cNvSpPr txBox="1">
            <a:spLocks noGrp="1"/>
          </p:cNvSpPr>
          <p:nvPr>
            <p:ph type="body" idx="1"/>
          </p:nvPr>
        </p:nvSpPr>
        <p:spPr>
          <a:xfrm>
            <a:off x="679450" y="4776787"/>
            <a:ext cx="5438700" cy="39084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6" name="Google Shape;256;gc3692f58e4_0_176:notes"/>
          <p:cNvSpPr txBox="1">
            <a:spLocks noGrp="1"/>
          </p:cNvSpPr>
          <p:nvPr>
            <p:ph type="sldNum" idx="12"/>
          </p:nvPr>
        </p:nvSpPr>
        <p:spPr>
          <a:xfrm>
            <a:off x="3849687" y="9429750"/>
            <a:ext cx="2946300" cy="4968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sz="14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gc3692f58e4_0_25:notes"/>
          <p:cNvSpPr>
            <a:spLocks noGrp="1" noRot="1" noChangeAspect="1"/>
          </p:cNvSpPr>
          <p:nvPr>
            <p:ph type="sldImg" idx="2"/>
          </p:nvPr>
        </p:nvSpPr>
        <p:spPr>
          <a:xfrm>
            <a:off x="420688" y="1241425"/>
            <a:ext cx="5956300"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
        <p:nvSpPr>
          <p:cNvPr id="288" name="Google Shape;288;gc3692f58e4_0_25:notes"/>
          <p:cNvSpPr txBox="1">
            <a:spLocks noGrp="1"/>
          </p:cNvSpPr>
          <p:nvPr>
            <p:ph type="body" idx="1"/>
          </p:nvPr>
        </p:nvSpPr>
        <p:spPr>
          <a:xfrm>
            <a:off x="679450" y="4776787"/>
            <a:ext cx="5438700" cy="3908400"/>
          </a:xfrm>
          <a:prstGeom prst="rect">
            <a:avLst/>
          </a:prstGeom>
          <a:noFill/>
          <a:ln>
            <a:noFill/>
          </a:ln>
        </p:spPr>
        <p:txBody>
          <a:bodyPr spcFirstLastPara="1" wrap="square" lIns="91425" tIns="45700" rIns="91425" bIns="45700" anchor="t" anchorCtr="0">
            <a:noAutofit/>
          </a:bodyPr>
          <a:lstStyle/>
          <a:p>
            <a:pPr marL="285750" lvl="0" indent="-285750" algn="l" rtl="0">
              <a:lnSpc>
                <a:spcPct val="100000"/>
              </a:lnSpc>
              <a:spcBef>
                <a:spcPts val="0"/>
              </a:spcBef>
              <a:spcAft>
                <a:spcPts val="0"/>
              </a:spcAft>
              <a:buSzPts val="1400"/>
              <a:buFontTx/>
              <a:buChar char="-"/>
            </a:pPr>
            <a:r>
              <a:rPr lang="sk-SK" dirty="0"/>
              <a:t>Napr. Libanon, oblasť </a:t>
            </a:r>
            <a:r>
              <a:rPr lang="sk-SK" dirty="0" err="1"/>
              <a:t>Bekaa</a:t>
            </a:r>
            <a:r>
              <a:rPr lang="sk-SK" dirty="0"/>
              <a:t> (</a:t>
            </a:r>
            <a:r>
              <a:rPr lang="sk-SK" dirty="0" err="1"/>
              <a:t>bika</a:t>
            </a:r>
            <a:r>
              <a:rPr lang="sk-SK" dirty="0"/>
              <a:t>), obec Al </a:t>
            </a:r>
            <a:r>
              <a:rPr lang="sk-SK" dirty="0" err="1"/>
              <a:t>Faour</a:t>
            </a:r>
            <a:endParaRPr lang="sk-SK" dirty="0"/>
          </a:p>
          <a:p>
            <a:pPr marL="285750" lvl="0" indent="-285750" algn="l" rtl="0">
              <a:lnSpc>
                <a:spcPct val="100000"/>
              </a:lnSpc>
              <a:spcBef>
                <a:spcPts val="0"/>
              </a:spcBef>
              <a:spcAft>
                <a:spcPts val="0"/>
              </a:spcAft>
              <a:buSzPts val="1400"/>
              <a:buFontTx/>
              <a:buChar char="-"/>
            </a:pPr>
            <a:r>
              <a:rPr lang="sk-SK" dirty="0"/>
              <a:t>Pri RV – špecifikovať aspoň na kraje, ak majú aj konkrétnejšie, samozrejme môžu konkrétnejšie</a:t>
            </a:r>
            <a:endParaRPr dirty="0"/>
          </a:p>
        </p:txBody>
      </p:sp>
      <p:sp>
        <p:nvSpPr>
          <p:cNvPr id="289" name="Google Shape;289;gc3692f58e4_0_25:notes"/>
          <p:cNvSpPr txBox="1">
            <a:spLocks noGrp="1"/>
          </p:cNvSpPr>
          <p:nvPr>
            <p:ph type="sldNum" idx="12"/>
          </p:nvPr>
        </p:nvSpPr>
        <p:spPr>
          <a:xfrm>
            <a:off x="3849687" y="9429750"/>
            <a:ext cx="2946300" cy="4968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sz="1400"/>
          </a:p>
        </p:txBody>
      </p:sp>
    </p:spTree>
    <p:extLst>
      <p:ext uri="{BB962C8B-B14F-4D97-AF65-F5344CB8AC3E}">
        <p14:creationId xmlns:p14="http://schemas.microsoft.com/office/powerpoint/2010/main" val="20600943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gc3692f58e4_0_25:notes"/>
          <p:cNvSpPr>
            <a:spLocks noGrp="1" noRot="1" noChangeAspect="1"/>
          </p:cNvSpPr>
          <p:nvPr>
            <p:ph type="sldImg" idx="2"/>
          </p:nvPr>
        </p:nvSpPr>
        <p:spPr>
          <a:xfrm>
            <a:off x="420688" y="1241425"/>
            <a:ext cx="5956300"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
        <p:nvSpPr>
          <p:cNvPr id="288" name="Google Shape;288;gc3692f58e4_0_25:notes"/>
          <p:cNvSpPr txBox="1">
            <a:spLocks noGrp="1"/>
          </p:cNvSpPr>
          <p:nvPr>
            <p:ph type="body" idx="1"/>
          </p:nvPr>
        </p:nvSpPr>
        <p:spPr>
          <a:xfrm>
            <a:off x="679450" y="4776787"/>
            <a:ext cx="5438700" cy="3908400"/>
          </a:xfrm>
          <a:prstGeom prst="rect">
            <a:avLst/>
          </a:prstGeom>
          <a:noFill/>
          <a:ln>
            <a:noFill/>
          </a:ln>
        </p:spPr>
        <p:txBody>
          <a:bodyPr spcFirstLastPara="1" wrap="square" lIns="91425" tIns="45700" rIns="91425" bIns="45700" anchor="t" anchorCtr="0">
            <a:noAutofit/>
          </a:bodyPr>
          <a:lstStyle/>
          <a:p>
            <a:pPr marL="285750" lvl="0" indent="-285750" algn="l" rtl="0">
              <a:lnSpc>
                <a:spcPct val="100000"/>
              </a:lnSpc>
              <a:spcBef>
                <a:spcPts val="0"/>
              </a:spcBef>
              <a:spcAft>
                <a:spcPts val="0"/>
              </a:spcAft>
              <a:buSzPts val="1400"/>
              <a:buFontTx/>
              <a:buChar char="-"/>
            </a:pPr>
            <a:r>
              <a:rPr lang="sk-SK" dirty="0"/>
              <a:t>Všeobecnej situácii v krajine partnera smerovať na konkrétne, ktoré sú v sektore projektu. Vychádzať najskôr zo všeobecnej ku konkrétnej situácii, vzťahujúcej sa na sektor, v ktorom budú pôsobiť. </a:t>
            </a:r>
          </a:p>
          <a:p>
            <a:pPr marL="285750" lvl="0" indent="-285750" algn="l" rtl="0">
              <a:lnSpc>
                <a:spcPct val="100000"/>
              </a:lnSpc>
              <a:spcBef>
                <a:spcPts val="0"/>
              </a:spcBef>
              <a:spcAft>
                <a:spcPts val="0"/>
              </a:spcAft>
              <a:buSzPts val="1400"/>
              <a:buFontTx/>
              <a:buChar char="-"/>
            </a:pPr>
            <a:r>
              <a:rPr lang="sk-SK" dirty="0"/>
              <a:t>Zohľadnenie prierezových tém (aj pokiaľ projekt na to nie je vyslovene zameraný, je nutné to tu reflektovať, inak nie je možné obdržať body za prierezové témy). Informácie prosím podložiť dátami, ak to nie je možné, tak popis, ako prišli k dátam ktoré uvádzajú.</a:t>
            </a:r>
          </a:p>
          <a:p>
            <a:pPr marL="285750" lvl="0" indent="-285750" algn="l" rtl="0">
              <a:lnSpc>
                <a:spcPct val="100000"/>
              </a:lnSpc>
              <a:spcBef>
                <a:spcPts val="0"/>
              </a:spcBef>
              <a:spcAft>
                <a:spcPts val="0"/>
              </a:spcAft>
              <a:buSzPts val="1400"/>
              <a:buFontTx/>
              <a:buChar char="-"/>
            </a:pPr>
            <a:r>
              <a:rPr lang="sk-SK" dirty="0"/>
              <a:t>Odvolávanie sa na dokumenty, no nie je potrebné citovať ako v akademických prácach.</a:t>
            </a:r>
          </a:p>
        </p:txBody>
      </p:sp>
      <p:sp>
        <p:nvSpPr>
          <p:cNvPr id="289" name="Google Shape;289;gc3692f58e4_0_25:notes"/>
          <p:cNvSpPr txBox="1">
            <a:spLocks noGrp="1"/>
          </p:cNvSpPr>
          <p:nvPr>
            <p:ph type="sldNum" idx="12"/>
          </p:nvPr>
        </p:nvSpPr>
        <p:spPr>
          <a:xfrm>
            <a:off x="3849687" y="9429750"/>
            <a:ext cx="2946300" cy="4968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a:t>
            </a:fld>
            <a:endParaRPr sz="1400"/>
          </a:p>
        </p:txBody>
      </p:sp>
    </p:spTree>
    <p:extLst>
      <p:ext uri="{BB962C8B-B14F-4D97-AF65-F5344CB8AC3E}">
        <p14:creationId xmlns:p14="http://schemas.microsoft.com/office/powerpoint/2010/main" val="17279605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gc3692f58e4_0_25:notes"/>
          <p:cNvSpPr>
            <a:spLocks noGrp="1" noRot="1" noChangeAspect="1"/>
          </p:cNvSpPr>
          <p:nvPr>
            <p:ph type="sldImg" idx="2"/>
          </p:nvPr>
        </p:nvSpPr>
        <p:spPr>
          <a:xfrm>
            <a:off x="420688" y="1241425"/>
            <a:ext cx="5956300"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
        <p:nvSpPr>
          <p:cNvPr id="288" name="Google Shape;288;gc3692f58e4_0_25:notes"/>
          <p:cNvSpPr txBox="1">
            <a:spLocks noGrp="1"/>
          </p:cNvSpPr>
          <p:nvPr>
            <p:ph type="body" idx="1"/>
          </p:nvPr>
        </p:nvSpPr>
        <p:spPr>
          <a:xfrm>
            <a:off x="679450" y="4776787"/>
            <a:ext cx="5438700" cy="3908400"/>
          </a:xfrm>
          <a:prstGeom prst="rect">
            <a:avLst/>
          </a:prstGeom>
          <a:noFill/>
          <a:ln>
            <a:noFill/>
          </a:ln>
        </p:spPr>
        <p:txBody>
          <a:bodyPr spcFirstLastPara="1" wrap="square" lIns="91425" tIns="45700" rIns="91425" bIns="45700" anchor="t" anchorCtr="0">
            <a:noAutofit/>
          </a:bodyPr>
          <a:lstStyle/>
          <a:p>
            <a:pPr marL="285750" lvl="0" indent="-285750" algn="l" rtl="0">
              <a:lnSpc>
                <a:spcPct val="100000"/>
              </a:lnSpc>
              <a:spcBef>
                <a:spcPts val="0"/>
              </a:spcBef>
              <a:spcAft>
                <a:spcPts val="0"/>
              </a:spcAft>
              <a:buSzPts val="1400"/>
              <a:buFontTx/>
              <a:buChar char="-"/>
            </a:pPr>
            <a:r>
              <a:rPr lang="sk-SK" dirty="0"/>
              <a:t>Čo najkonkrétnejšiu cieľovú skupinu – aká je kategória zraniteľnosti, etnikum, niečo čo je pre skupinu charakteristické. </a:t>
            </a:r>
          </a:p>
          <a:p>
            <a:pPr marL="285750" lvl="0" indent="-285750" algn="l" rtl="0">
              <a:lnSpc>
                <a:spcPct val="100000"/>
              </a:lnSpc>
              <a:spcBef>
                <a:spcPts val="0"/>
              </a:spcBef>
              <a:spcAft>
                <a:spcPts val="0"/>
              </a:spcAft>
              <a:buSzPts val="1400"/>
              <a:buFontTx/>
              <a:buChar char="-"/>
            </a:pPr>
            <a:r>
              <a:rPr lang="sk-SK" dirty="0"/>
              <a:t>Problémy a potreby cieľových skupín – ako ste ich zapojili, uviesť ich špecifickú situáciu, zohľadniť podmienky žien a dievčat, mužov a chlapcov. Tu už nepíšte niečo, čo sa týka celej populácie. </a:t>
            </a:r>
          </a:p>
          <a:p>
            <a:pPr marL="285750" lvl="0" indent="-285750" algn="l" rtl="0">
              <a:lnSpc>
                <a:spcPct val="100000"/>
              </a:lnSpc>
              <a:spcBef>
                <a:spcPts val="0"/>
              </a:spcBef>
              <a:spcAft>
                <a:spcPts val="0"/>
              </a:spcAft>
              <a:buSzPts val="1400"/>
              <a:buFontTx/>
              <a:buChar char="-"/>
            </a:pPr>
            <a:r>
              <a:rPr lang="sk-SK" dirty="0"/>
              <a:t>Súlad – ako sa projekt líši od projektov, ktoré už bežia, aby sa vyhlo duplicite, ak sa pokračuje v projekte, tak to prosím uviesť. Ak je prítomný iný donor, tak aj to uviesť (nutné dokázať, že plánovaná intervencia nie je duplicitná).</a:t>
            </a:r>
          </a:p>
          <a:p>
            <a:pPr marL="742950" lvl="1" indent="-285750" algn="l" rtl="0">
              <a:lnSpc>
                <a:spcPct val="100000"/>
              </a:lnSpc>
              <a:spcBef>
                <a:spcPts val="0"/>
              </a:spcBef>
              <a:spcAft>
                <a:spcPts val="0"/>
              </a:spcAft>
              <a:buSzPts val="1400"/>
              <a:buFontTx/>
              <a:buChar char="-"/>
            </a:pPr>
            <a:r>
              <a:rPr lang="sk-SK" dirty="0"/>
              <a:t>Tiež uvádzať súlad so strategickými dokumentami, ako intervencie súvisia s jednotlivými dokumentami relevantnými k tematike/regiónu (slovenské ale aj svetové). </a:t>
            </a:r>
          </a:p>
          <a:p>
            <a:pPr marL="0" lvl="0" indent="0" algn="l" rtl="0">
              <a:lnSpc>
                <a:spcPct val="100000"/>
              </a:lnSpc>
              <a:spcBef>
                <a:spcPts val="0"/>
              </a:spcBef>
              <a:spcAft>
                <a:spcPts val="0"/>
              </a:spcAft>
              <a:buSzPts val="1400"/>
              <a:buFontTx/>
              <a:buNone/>
            </a:pPr>
            <a:r>
              <a:rPr lang="sk-SK" dirty="0"/>
              <a:t>- Reflektovanie rodovej rovnosti </a:t>
            </a:r>
          </a:p>
          <a:p>
            <a:pPr marL="457200" lvl="1" indent="0" algn="l" rtl="0">
              <a:lnSpc>
                <a:spcPct val="100000"/>
              </a:lnSpc>
              <a:spcBef>
                <a:spcPts val="0"/>
              </a:spcBef>
              <a:spcAft>
                <a:spcPts val="0"/>
              </a:spcAft>
              <a:buSzPts val="1400"/>
              <a:buFontTx/>
              <a:buNone/>
            </a:pPr>
            <a:endParaRPr lang="sk-SK" dirty="0"/>
          </a:p>
          <a:p>
            <a:pPr marL="457200" lvl="1" indent="0" algn="l" rtl="0">
              <a:lnSpc>
                <a:spcPct val="100000"/>
              </a:lnSpc>
              <a:spcBef>
                <a:spcPts val="0"/>
              </a:spcBef>
              <a:spcAft>
                <a:spcPts val="0"/>
              </a:spcAft>
              <a:buSzPts val="1400"/>
              <a:buFontTx/>
              <a:buNone/>
            </a:pPr>
            <a:endParaRPr lang="sk-SK" dirty="0"/>
          </a:p>
          <a:p>
            <a:pPr marL="457200" lvl="1" indent="0" algn="l" rtl="0">
              <a:lnSpc>
                <a:spcPct val="100000"/>
              </a:lnSpc>
              <a:spcBef>
                <a:spcPts val="0"/>
              </a:spcBef>
              <a:spcAft>
                <a:spcPts val="0"/>
              </a:spcAft>
              <a:buSzPts val="1400"/>
              <a:buFontTx/>
              <a:buNone/>
            </a:pPr>
            <a:endParaRPr lang="sk-SK" dirty="0"/>
          </a:p>
        </p:txBody>
      </p:sp>
      <p:sp>
        <p:nvSpPr>
          <p:cNvPr id="289" name="Google Shape;289;gc3692f58e4_0_25:notes"/>
          <p:cNvSpPr txBox="1">
            <a:spLocks noGrp="1"/>
          </p:cNvSpPr>
          <p:nvPr>
            <p:ph type="sldNum" idx="12"/>
          </p:nvPr>
        </p:nvSpPr>
        <p:spPr>
          <a:xfrm>
            <a:off x="3849687" y="9429750"/>
            <a:ext cx="2946300" cy="4968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a:t>
            </a:fld>
            <a:endParaRPr sz="1400"/>
          </a:p>
        </p:txBody>
      </p:sp>
    </p:spTree>
    <p:extLst>
      <p:ext uri="{BB962C8B-B14F-4D97-AF65-F5344CB8AC3E}">
        <p14:creationId xmlns:p14="http://schemas.microsoft.com/office/powerpoint/2010/main" val="22740209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gc3692f58e4_0_25:notes"/>
          <p:cNvSpPr>
            <a:spLocks noGrp="1" noRot="1" noChangeAspect="1"/>
          </p:cNvSpPr>
          <p:nvPr>
            <p:ph type="sldImg" idx="2"/>
          </p:nvPr>
        </p:nvSpPr>
        <p:spPr>
          <a:xfrm>
            <a:off x="420688" y="1241425"/>
            <a:ext cx="5956300"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
        <p:nvSpPr>
          <p:cNvPr id="288" name="Google Shape;288;gc3692f58e4_0_25:notes"/>
          <p:cNvSpPr txBox="1">
            <a:spLocks noGrp="1"/>
          </p:cNvSpPr>
          <p:nvPr>
            <p:ph type="body" idx="1"/>
          </p:nvPr>
        </p:nvSpPr>
        <p:spPr>
          <a:xfrm>
            <a:off x="679450" y="4776787"/>
            <a:ext cx="5438700" cy="39084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FontTx/>
              <a:buNone/>
            </a:pPr>
            <a:r>
              <a:rPr lang="sk-SK" dirty="0"/>
              <a:t>Popis logiky toho – ako prepojiť identifikované problémy cieľovej skupiny s cieľom projektu, ktoré žiadateľ plánuje. </a:t>
            </a:r>
          </a:p>
          <a:p>
            <a:pPr marL="0" lvl="0" indent="0" algn="l" rtl="0">
              <a:lnSpc>
                <a:spcPct val="100000"/>
              </a:lnSpc>
              <a:spcBef>
                <a:spcPts val="0"/>
              </a:spcBef>
              <a:spcAft>
                <a:spcPts val="0"/>
              </a:spcAft>
              <a:buSzPts val="1400"/>
              <a:buFontTx/>
              <a:buNone/>
            </a:pPr>
            <a:r>
              <a:rPr lang="sk-SK" dirty="0"/>
              <a:t>3 časti: </a:t>
            </a:r>
          </a:p>
          <a:p>
            <a:pPr marL="0" lvl="0" indent="0" algn="l" rtl="0">
              <a:lnSpc>
                <a:spcPct val="100000"/>
              </a:lnSpc>
              <a:spcBef>
                <a:spcPts val="0"/>
              </a:spcBef>
              <a:spcAft>
                <a:spcPts val="0"/>
              </a:spcAft>
              <a:buSzPts val="1400"/>
              <a:buFontTx/>
              <a:buNone/>
            </a:pPr>
            <a:r>
              <a:rPr lang="sk-SK" dirty="0"/>
              <a:t>1. Ako realizácia projektu rieši identifikované problémy – tu je nutné to napasovať na prierezové témy.</a:t>
            </a:r>
          </a:p>
          <a:p>
            <a:pPr marL="0" lvl="0" indent="0" algn="l" rtl="0">
              <a:lnSpc>
                <a:spcPct val="100000"/>
              </a:lnSpc>
              <a:spcBef>
                <a:spcPts val="0"/>
              </a:spcBef>
              <a:spcAft>
                <a:spcPts val="0"/>
              </a:spcAft>
              <a:buSzPts val="1400"/>
              <a:buFontTx/>
              <a:buNone/>
            </a:pPr>
            <a:r>
              <a:rPr lang="sk-SK" dirty="0"/>
              <a:t>2. Prepojenie výsledku s výstupmi – ako výstupy budú zabezpečovať splnenie výsledkov. </a:t>
            </a:r>
          </a:p>
          <a:p>
            <a:pPr marL="0" lvl="0" indent="0" algn="l" rtl="0">
              <a:lnSpc>
                <a:spcPct val="100000"/>
              </a:lnSpc>
              <a:spcBef>
                <a:spcPts val="0"/>
              </a:spcBef>
              <a:spcAft>
                <a:spcPts val="0"/>
              </a:spcAft>
              <a:buSzPts val="1400"/>
              <a:buFontTx/>
              <a:buNone/>
            </a:pPr>
            <a:r>
              <a:rPr lang="sk-SK" dirty="0"/>
              <a:t>3. Popis aktivít a dosiahnutých výstupov projektu, ktoré sú popísané vyššie. Tu nepíšete ako je aktivita realizovaná, ale vzťah k cieľom a výstupom projektu. </a:t>
            </a:r>
            <a:endParaRPr dirty="0"/>
          </a:p>
        </p:txBody>
      </p:sp>
      <p:sp>
        <p:nvSpPr>
          <p:cNvPr id="289" name="Google Shape;289;gc3692f58e4_0_25:notes"/>
          <p:cNvSpPr txBox="1">
            <a:spLocks noGrp="1"/>
          </p:cNvSpPr>
          <p:nvPr>
            <p:ph type="sldNum" idx="12"/>
          </p:nvPr>
        </p:nvSpPr>
        <p:spPr>
          <a:xfrm>
            <a:off x="3849687" y="9429750"/>
            <a:ext cx="2946300" cy="4968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a:t>
            </a:fld>
            <a:endParaRPr sz="1400"/>
          </a:p>
        </p:txBody>
      </p:sp>
    </p:spTree>
    <p:extLst>
      <p:ext uri="{BB962C8B-B14F-4D97-AF65-F5344CB8AC3E}">
        <p14:creationId xmlns:p14="http://schemas.microsoft.com/office/powerpoint/2010/main" val="32147351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gc3692f58e4_0_25:notes"/>
          <p:cNvSpPr>
            <a:spLocks noGrp="1" noRot="1" noChangeAspect="1"/>
          </p:cNvSpPr>
          <p:nvPr>
            <p:ph type="sldImg" idx="2"/>
          </p:nvPr>
        </p:nvSpPr>
        <p:spPr>
          <a:xfrm>
            <a:off x="420688" y="1241425"/>
            <a:ext cx="5956300"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
        <p:nvSpPr>
          <p:cNvPr id="288" name="Google Shape;288;gc3692f58e4_0_25:notes"/>
          <p:cNvSpPr txBox="1">
            <a:spLocks noGrp="1"/>
          </p:cNvSpPr>
          <p:nvPr>
            <p:ph type="body" idx="1"/>
          </p:nvPr>
        </p:nvSpPr>
        <p:spPr>
          <a:xfrm>
            <a:off x="679450" y="4776787"/>
            <a:ext cx="5438700" cy="3908400"/>
          </a:xfrm>
          <a:prstGeom prst="rect">
            <a:avLst/>
          </a:prstGeom>
          <a:noFill/>
          <a:ln>
            <a:noFill/>
          </a:ln>
        </p:spPr>
        <p:txBody>
          <a:bodyPr spcFirstLastPara="1" wrap="square" lIns="91425" tIns="45700" rIns="91425" bIns="45700" anchor="t" anchorCtr="0">
            <a:noAutofit/>
          </a:bodyPr>
          <a:lstStyle/>
          <a:p>
            <a:pPr marL="285750" lvl="0" indent="-285750" algn="l" rtl="0">
              <a:lnSpc>
                <a:spcPct val="100000"/>
              </a:lnSpc>
              <a:spcBef>
                <a:spcPts val="0"/>
              </a:spcBef>
              <a:spcAft>
                <a:spcPts val="0"/>
              </a:spcAft>
              <a:buSzPts val="1400"/>
              <a:buFontTx/>
              <a:buChar char="-"/>
            </a:pPr>
            <a:r>
              <a:rPr lang="sk-SK" dirty="0"/>
              <a:t>Detailný popis – podrobne popísané toho ako bude aktivita vyzerať, ako bude prebiehať príprava, počet beneficientov danej aktivity, referencia k prierezovým témam. Ak aktivita nadväzuje na inú aktivitu, tiež to uviesť. </a:t>
            </a:r>
          </a:p>
          <a:p>
            <a:pPr marL="285750" lvl="0" indent="-285750" algn="l" rtl="0">
              <a:lnSpc>
                <a:spcPct val="100000"/>
              </a:lnSpc>
              <a:spcBef>
                <a:spcPts val="0"/>
              </a:spcBef>
              <a:spcAft>
                <a:spcPts val="0"/>
              </a:spcAft>
              <a:buSzPts val="1400"/>
              <a:buFontTx/>
              <a:buChar char="-"/>
            </a:pPr>
            <a:r>
              <a:rPr lang="sk-SK" dirty="0"/>
              <a:t>Ideálne aby popis aktivity plne popísal čo sa bude robiť, ako a aj prečo má byť realizovaná daná aktivita. Kto bude na aktivite participovať.</a:t>
            </a:r>
          </a:p>
          <a:p>
            <a:pPr marL="285750" lvl="0" indent="-285750" algn="l" rtl="0">
              <a:lnSpc>
                <a:spcPct val="100000"/>
              </a:lnSpc>
              <a:spcBef>
                <a:spcPts val="0"/>
              </a:spcBef>
              <a:spcAft>
                <a:spcPts val="0"/>
              </a:spcAft>
              <a:buSzPts val="1400"/>
              <a:buFontTx/>
              <a:buChar char="-"/>
            </a:pPr>
            <a:r>
              <a:rPr lang="sk-SK" dirty="0"/>
              <a:t>Aj tu je nutné reflektovať rodovú rovnosť</a:t>
            </a:r>
            <a:endParaRPr dirty="0"/>
          </a:p>
        </p:txBody>
      </p:sp>
      <p:sp>
        <p:nvSpPr>
          <p:cNvPr id="289" name="Google Shape;289;gc3692f58e4_0_25:notes"/>
          <p:cNvSpPr txBox="1">
            <a:spLocks noGrp="1"/>
          </p:cNvSpPr>
          <p:nvPr>
            <p:ph type="sldNum" idx="12"/>
          </p:nvPr>
        </p:nvSpPr>
        <p:spPr>
          <a:xfrm>
            <a:off x="3849687" y="9429750"/>
            <a:ext cx="2946300" cy="4968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a:t>
            </a:fld>
            <a:endParaRPr sz="1400"/>
          </a:p>
        </p:txBody>
      </p:sp>
    </p:spTree>
    <p:extLst>
      <p:ext uri="{BB962C8B-B14F-4D97-AF65-F5344CB8AC3E}">
        <p14:creationId xmlns:p14="http://schemas.microsoft.com/office/powerpoint/2010/main" val="12689538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gc3692f58e4_0_25:notes"/>
          <p:cNvSpPr>
            <a:spLocks noGrp="1" noRot="1" noChangeAspect="1"/>
          </p:cNvSpPr>
          <p:nvPr>
            <p:ph type="sldImg" idx="2"/>
          </p:nvPr>
        </p:nvSpPr>
        <p:spPr>
          <a:xfrm>
            <a:off x="420688" y="1241425"/>
            <a:ext cx="5956300"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
        <p:nvSpPr>
          <p:cNvPr id="288" name="Google Shape;288;gc3692f58e4_0_25:notes"/>
          <p:cNvSpPr txBox="1">
            <a:spLocks noGrp="1"/>
          </p:cNvSpPr>
          <p:nvPr>
            <p:ph type="body" idx="1"/>
          </p:nvPr>
        </p:nvSpPr>
        <p:spPr>
          <a:xfrm>
            <a:off x="679450" y="4776787"/>
            <a:ext cx="5438700" cy="3908400"/>
          </a:xfrm>
          <a:prstGeom prst="rect">
            <a:avLst/>
          </a:prstGeom>
          <a:noFill/>
          <a:ln>
            <a:noFill/>
          </a:ln>
        </p:spPr>
        <p:txBody>
          <a:bodyPr spcFirstLastPara="1" wrap="square" lIns="91425" tIns="45700" rIns="91425" bIns="45700" anchor="t" anchorCtr="0">
            <a:noAutofit/>
          </a:bodyPr>
          <a:lstStyle/>
          <a:p>
            <a:pPr marL="285750" lvl="0" indent="-285750" algn="l" rtl="0">
              <a:lnSpc>
                <a:spcPct val="100000"/>
              </a:lnSpc>
              <a:spcBef>
                <a:spcPts val="0"/>
              </a:spcBef>
              <a:spcAft>
                <a:spcPts val="0"/>
              </a:spcAft>
              <a:buSzPts val="1400"/>
              <a:buFontTx/>
              <a:buChar char="-"/>
            </a:pPr>
            <a:r>
              <a:rPr lang="sk-SK" dirty="0"/>
              <a:t>Ak nie je vyslaný terénny pracovník do krajiny realizácie, tak je </a:t>
            </a:r>
            <a:r>
              <a:rPr lang="sk-SK" dirty="0" err="1"/>
              <a:t>monitorovačka</a:t>
            </a:r>
            <a:r>
              <a:rPr lang="sk-SK" dirty="0"/>
              <a:t> povinná</a:t>
            </a:r>
          </a:p>
          <a:p>
            <a:pPr marL="285750" lvl="0" indent="-285750" algn="l" rtl="0">
              <a:lnSpc>
                <a:spcPct val="100000"/>
              </a:lnSpc>
              <a:spcBef>
                <a:spcPts val="0"/>
              </a:spcBef>
              <a:spcAft>
                <a:spcPts val="0"/>
              </a:spcAft>
              <a:buSzPts val="1400"/>
              <a:buFontTx/>
              <a:buChar char="-"/>
            </a:pPr>
            <a:r>
              <a:rPr lang="sk-SK" dirty="0"/>
              <a:t>Ak vysielajú, aj tak </a:t>
            </a:r>
            <a:r>
              <a:rPr lang="sk-SK" dirty="0" err="1"/>
              <a:t>monitorovačku</a:t>
            </a:r>
            <a:r>
              <a:rPr lang="sk-SK" dirty="0"/>
              <a:t> odporúčame (za účasti riadiaceho personálu) </a:t>
            </a:r>
          </a:p>
          <a:p>
            <a:pPr marL="285750" lvl="0" indent="-285750" algn="l" rtl="0">
              <a:lnSpc>
                <a:spcPct val="100000"/>
              </a:lnSpc>
              <a:spcBef>
                <a:spcPts val="0"/>
              </a:spcBef>
              <a:spcAft>
                <a:spcPts val="0"/>
              </a:spcAft>
              <a:buSzPts val="1400"/>
              <a:buFontTx/>
              <a:buChar char="-"/>
            </a:pPr>
            <a:r>
              <a:rPr lang="sk-SK" dirty="0"/>
              <a:t>Popis cesty, koľko, kedy a kto. Aj </a:t>
            </a:r>
            <a:r>
              <a:rPr lang="sk-SK" dirty="0" err="1"/>
              <a:t>info</a:t>
            </a:r>
            <a:r>
              <a:rPr lang="sk-SK" dirty="0"/>
              <a:t> o samotnom monitoringu – ako sa budú zbierať dáta. Ako sa bude mapovať prínos projektu.</a:t>
            </a:r>
            <a:endParaRPr dirty="0"/>
          </a:p>
        </p:txBody>
      </p:sp>
      <p:sp>
        <p:nvSpPr>
          <p:cNvPr id="289" name="Google Shape;289;gc3692f58e4_0_25:notes"/>
          <p:cNvSpPr txBox="1">
            <a:spLocks noGrp="1"/>
          </p:cNvSpPr>
          <p:nvPr>
            <p:ph type="sldNum" idx="12"/>
          </p:nvPr>
        </p:nvSpPr>
        <p:spPr>
          <a:xfrm>
            <a:off x="3849687" y="9429750"/>
            <a:ext cx="2946300" cy="4968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a:t>
            </a:fld>
            <a:endParaRPr sz="1400"/>
          </a:p>
        </p:txBody>
      </p:sp>
    </p:spTree>
    <p:extLst>
      <p:ext uri="{BB962C8B-B14F-4D97-AF65-F5344CB8AC3E}">
        <p14:creationId xmlns:p14="http://schemas.microsoft.com/office/powerpoint/2010/main" val="30500863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gc3692f58e4_0_25:notes"/>
          <p:cNvSpPr>
            <a:spLocks noGrp="1" noRot="1" noChangeAspect="1"/>
          </p:cNvSpPr>
          <p:nvPr>
            <p:ph type="sldImg" idx="2"/>
          </p:nvPr>
        </p:nvSpPr>
        <p:spPr>
          <a:xfrm>
            <a:off x="420688" y="1241425"/>
            <a:ext cx="5956300"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
        <p:nvSpPr>
          <p:cNvPr id="288" name="Google Shape;288;gc3692f58e4_0_25:notes"/>
          <p:cNvSpPr txBox="1">
            <a:spLocks noGrp="1"/>
          </p:cNvSpPr>
          <p:nvPr>
            <p:ph type="body" idx="1"/>
          </p:nvPr>
        </p:nvSpPr>
        <p:spPr>
          <a:xfrm>
            <a:off x="679450" y="4776787"/>
            <a:ext cx="5438700" cy="3908400"/>
          </a:xfrm>
          <a:prstGeom prst="rect">
            <a:avLst/>
          </a:prstGeom>
          <a:noFill/>
          <a:ln>
            <a:noFill/>
          </a:ln>
        </p:spPr>
        <p:txBody>
          <a:bodyPr spcFirstLastPara="1" wrap="square" lIns="91425" tIns="45700" rIns="91425" bIns="45700" anchor="t" anchorCtr="0">
            <a:noAutofit/>
          </a:bodyPr>
          <a:lstStyle/>
          <a:p>
            <a:pPr marL="285750" lvl="0" indent="-285750" algn="l" rtl="0">
              <a:lnSpc>
                <a:spcPct val="100000"/>
              </a:lnSpc>
              <a:spcBef>
                <a:spcPts val="0"/>
              </a:spcBef>
              <a:spcAft>
                <a:spcPts val="0"/>
              </a:spcAft>
              <a:buSzPts val="1400"/>
              <a:buFontTx/>
              <a:buChar char="-"/>
            </a:pPr>
            <a:r>
              <a:rPr lang="sk-SK" dirty="0"/>
              <a:t>Vzťahuje sa na rozvojové projekty. Či má prijímateľ dostupné finančné prostriedky na dlhodobé hľadisko projektu. </a:t>
            </a:r>
          </a:p>
          <a:p>
            <a:pPr marL="285750" lvl="0" indent="-285750" algn="l" rtl="0">
              <a:lnSpc>
                <a:spcPct val="100000"/>
              </a:lnSpc>
              <a:spcBef>
                <a:spcPts val="0"/>
              </a:spcBef>
              <a:spcAft>
                <a:spcPts val="0"/>
              </a:spcAft>
              <a:buSzPts val="1400"/>
              <a:buFontTx/>
              <a:buChar char="-"/>
            </a:pPr>
            <a:r>
              <a:rPr lang="sk-SK" dirty="0"/>
              <a:t>Či ide o zlepšenie systému, alebo vybudovanie infraštruktúry ktorá bude v prevádzke – kto sa bude o infraštruktúru starať.</a:t>
            </a:r>
          </a:p>
          <a:p>
            <a:pPr marL="285750" lvl="0" indent="-285750" algn="l" rtl="0">
              <a:lnSpc>
                <a:spcPct val="100000"/>
              </a:lnSpc>
              <a:spcBef>
                <a:spcPts val="0"/>
              </a:spcBef>
              <a:spcAft>
                <a:spcPts val="0"/>
              </a:spcAft>
              <a:buSzPts val="1400"/>
              <a:buFontTx/>
              <a:buChar char="-"/>
            </a:pPr>
            <a:r>
              <a:rPr lang="sk-SK" dirty="0"/>
              <a:t>Pri HUM tu uvádzame len dopad na cieľové skupiny po skončení projektu.</a:t>
            </a:r>
          </a:p>
          <a:p>
            <a:pPr marL="285750" lvl="0" indent="-285750" algn="l" rtl="0">
              <a:lnSpc>
                <a:spcPct val="100000"/>
              </a:lnSpc>
              <a:spcBef>
                <a:spcPts val="0"/>
              </a:spcBef>
              <a:spcAft>
                <a:spcPts val="0"/>
              </a:spcAft>
              <a:buSzPts val="1400"/>
              <a:buFontTx/>
              <a:buChar char="-"/>
            </a:pPr>
            <a:r>
              <a:rPr lang="sk-SK" dirty="0"/>
              <a:t>Reflektovanie rodovej rovnosti</a:t>
            </a:r>
            <a:endParaRPr dirty="0"/>
          </a:p>
        </p:txBody>
      </p:sp>
      <p:sp>
        <p:nvSpPr>
          <p:cNvPr id="289" name="Google Shape;289;gc3692f58e4_0_25:notes"/>
          <p:cNvSpPr txBox="1">
            <a:spLocks noGrp="1"/>
          </p:cNvSpPr>
          <p:nvPr>
            <p:ph type="sldNum" idx="12"/>
          </p:nvPr>
        </p:nvSpPr>
        <p:spPr>
          <a:xfrm>
            <a:off x="3849687" y="9429750"/>
            <a:ext cx="2946300" cy="4968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a:t>
            </a:fld>
            <a:endParaRPr sz="1400"/>
          </a:p>
        </p:txBody>
      </p:sp>
    </p:spTree>
    <p:extLst>
      <p:ext uri="{BB962C8B-B14F-4D97-AF65-F5344CB8AC3E}">
        <p14:creationId xmlns:p14="http://schemas.microsoft.com/office/powerpoint/2010/main" val="19248279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gc3692f58e4_0_25:notes"/>
          <p:cNvSpPr>
            <a:spLocks noGrp="1" noRot="1" noChangeAspect="1"/>
          </p:cNvSpPr>
          <p:nvPr>
            <p:ph type="sldImg" idx="2"/>
          </p:nvPr>
        </p:nvSpPr>
        <p:spPr>
          <a:xfrm>
            <a:off x="420688" y="1241425"/>
            <a:ext cx="5956300"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
        <p:nvSpPr>
          <p:cNvPr id="288" name="Google Shape;288;gc3692f58e4_0_25:notes"/>
          <p:cNvSpPr txBox="1">
            <a:spLocks noGrp="1"/>
          </p:cNvSpPr>
          <p:nvPr>
            <p:ph type="body" idx="1"/>
          </p:nvPr>
        </p:nvSpPr>
        <p:spPr>
          <a:xfrm>
            <a:off x="679450" y="4776787"/>
            <a:ext cx="5438700" cy="39084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FontTx/>
              <a:buNone/>
            </a:pPr>
            <a:r>
              <a:rPr lang="sk-SK" dirty="0"/>
              <a:t> </a:t>
            </a:r>
          </a:p>
          <a:p>
            <a:pPr marL="285750" marR="0" lvl="0" indent="-285750" algn="l" defTabSz="914400" rtl="0" eaLnBrk="1" fontAlgn="auto" latinLnBrk="0" hangingPunct="1">
              <a:lnSpc>
                <a:spcPct val="100000"/>
              </a:lnSpc>
              <a:spcBef>
                <a:spcPts val="0"/>
              </a:spcBef>
              <a:spcAft>
                <a:spcPts val="0"/>
              </a:spcAft>
              <a:buClr>
                <a:srgbClr val="000000"/>
              </a:buClr>
              <a:buSzPts val="1400"/>
              <a:buFontTx/>
              <a:buChar char="-"/>
              <a:tabLst/>
              <a:defRPr/>
            </a:pPr>
            <a:r>
              <a:rPr lang="sk-SK" dirty="0"/>
              <a:t>Uviesť, príklady implementovaných projektov za </a:t>
            </a:r>
            <a:r>
              <a:rPr lang="sk-SK" dirty="0" err="1"/>
              <a:t>psoeldné</a:t>
            </a:r>
            <a:r>
              <a:rPr lang="sk-SK" dirty="0"/>
              <a:t> tri roky (aby sme vedeli zhodnotiť schopnosť managementu s </a:t>
            </a:r>
            <a:r>
              <a:rPr lang="sk-SK" dirty="0" err="1"/>
              <a:t>ohladom</a:t>
            </a:r>
            <a:r>
              <a:rPr lang="sk-SK" dirty="0"/>
              <a:t> na sektor a výšku dotácie) – prosím max 5 projektov</a:t>
            </a:r>
          </a:p>
          <a:p>
            <a:pPr marL="285750" lvl="0" indent="-285750" algn="l" rtl="0">
              <a:lnSpc>
                <a:spcPct val="100000"/>
              </a:lnSpc>
              <a:spcBef>
                <a:spcPts val="0"/>
              </a:spcBef>
              <a:spcAft>
                <a:spcPts val="0"/>
              </a:spcAft>
              <a:buSzPts val="1400"/>
              <a:buFontTx/>
              <a:buChar char="-"/>
            </a:pPr>
            <a:r>
              <a:rPr lang="sk-SK" dirty="0"/>
              <a:t>Koľko ma žiadateľ zamestnancov</a:t>
            </a:r>
          </a:p>
          <a:p>
            <a:pPr marL="285750" lvl="0" indent="-285750" algn="l" rtl="0">
              <a:lnSpc>
                <a:spcPct val="100000"/>
              </a:lnSpc>
              <a:spcBef>
                <a:spcPts val="0"/>
              </a:spcBef>
              <a:spcAft>
                <a:spcPts val="0"/>
              </a:spcAft>
              <a:buSzPts val="1400"/>
              <a:buFontTx/>
              <a:buChar char="-"/>
            </a:pPr>
            <a:r>
              <a:rPr lang="sk-SK" dirty="0"/>
              <a:t>Koľko je zapojených interných a </a:t>
            </a:r>
            <a:r>
              <a:rPr lang="sk-SK" dirty="0" err="1"/>
              <a:t>kolko</a:t>
            </a:r>
            <a:r>
              <a:rPr lang="sk-SK" dirty="0"/>
              <a:t> externých zamestnancov na riadenie projektu (rovnako aj u partnera) </a:t>
            </a:r>
          </a:p>
          <a:p>
            <a:pPr marL="285750" lvl="0" indent="-285750" algn="l" rtl="0">
              <a:lnSpc>
                <a:spcPct val="100000"/>
              </a:lnSpc>
              <a:spcBef>
                <a:spcPts val="0"/>
              </a:spcBef>
              <a:spcAft>
                <a:spcPts val="0"/>
              </a:spcAft>
              <a:buSzPts val="1400"/>
              <a:buFontTx/>
              <a:buChar char="-"/>
            </a:pPr>
            <a:r>
              <a:rPr lang="sk-SK" dirty="0"/>
              <a:t>Rovnako aj pri expertnom a odbornom </a:t>
            </a:r>
            <a:r>
              <a:rPr lang="sk-SK" dirty="0" err="1"/>
              <a:t>personále</a:t>
            </a:r>
            <a:r>
              <a:rPr lang="sk-SK" dirty="0"/>
              <a:t> – aký, koľko kapacít je interných od žiadateľa/partnera a </a:t>
            </a:r>
            <a:r>
              <a:rPr lang="sk-SK" dirty="0" err="1"/>
              <a:t>kolko</a:t>
            </a:r>
            <a:r>
              <a:rPr lang="sk-SK" dirty="0"/>
              <a:t> bude musieť byť externých - Pri obsadzovaní je nutné myslieť na </a:t>
            </a:r>
            <a:r>
              <a:rPr lang="sk-SK" dirty="0" err="1"/>
              <a:t>hospodárnost</a:t>
            </a:r>
            <a:endParaRPr lang="sk-SK" dirty="0"/>
          </a:p>
          <a:p>
            <a:pPr marL="285750" lvl="0" indent="-285750" algn="l" rtl="0">
              <a:lnSpc>
                <a:spcPct val="100000"/>
              </a:lnSpc>
              <a:spcBef>
                <a:spcPts val="0"/>
              </a:spcBef>
              <a:spcAft>
                <a:spcPts val="0"/>
              </a:spcAft>
              <a:buSzPts val="1400"/>
              <a:buFontTx/>
              <a:buChar char="-"/>
            </a:pPr>
            <a:r>
              <a:rPr lang="sk-SK" dirty="0"/>
              <a:t>Musí byť známi personál na 50% (inak zadávacie podmienky) – podrobnejšie ale v časti k personálnej tabuľke.</a:t>
            </a:r>
          </a:p>
          <a:p>
            <a:pPr marL="0" lvl="0" indent="0" algn="l" rtl="0">
              <a:lnSpc>
                <a:spcPct val="100000"/>
              </a:lnSpc>
              <a:spcBef>
                <a:spcPts val="0"/>
              </a:spcBef>
              <a:spcAft>
                <a:spcPts val="0"/>
              </a:spcAft>
              <a:buSzPts val="1400"/>
              <a:buFontTx/>
              <a:buNone/>
            </a:pPr>
            <a:r>
              <a:rPr lang="sk-SK" dirty="0"/>
              <a:t>- Jedna osoba </a:t>
            </a:r>
            <a:r>
              <a:rPr lang="sk-SK" dirty="0" err="1"/>
              <a:t>može</a:t>
            </a:r>
            <a:r>
              <a:rPr lang="sk-SK" dirty="0"/>
              <a:t> byt aj viacero </a:t>
            </a:r>
            <a:r>
              <a:rPr lang="sk-SK" dirty="0" err="1"/>
              <a:t>pozíci</a:t>
            </a:r>
            <a:r>
              <a:rPr lang="sk-SK" dirty="0"/>
              <a:t>, ale nie viac ako 100% úväzok</a:t>
            </a:r>
            <a:endParaRPr dirty="0"/>
          </a:p>
        </p:txBody>
      </p:sp>
      <p:sp>
        <p:nvSpPr>
          <p:cNvPr id="289" name="Google Shape;289;gc3692f58e4_0_25:notes"/>
          <p:cNvSpPr txBox="1">
            <a:spLocks noGrp="1"/>
          </p:cNvSpPr>
          <p:nvPr>
            <p:ph type="sldNum" idx="12"/>
          </p:nvPr>
        </p:nvSpPr>
        <p:spPr>
          <a:xfrm>
            <a:off x="3849687" y="9429750"/>
            <a:ext cx="2946300" cy="4968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17</a:t>
            </a:fld>
            <a:endParaRPr sz="1400"/>
          </a:p>
        </p:txBody>
      </p:sp>
    </p:spTree>
    <p:extLst>
      <p:ext uri="{BB962C8B-B14F-4D97-AF65-F5344CB8AC3E}">
        <p14:creationId xmlns:p14="http://schemas.microsoft.com/office/powerpoint/2010/main" val="14208422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gc3692f58e4_0_25:notes"/>
          <p:cNvSpPr>
            <a:spLocks noGrp="1" noRot="1" noChangeAspect="1"/>
          </p:cNvSpPr>
          <p:nvPr>
            <p:ph type="sldImg" idx="2"/>
          </p:nvPr>
        </p:nvSpPr>
        <p:spPr>
          <a:xfrm>
            <a:off x="420688" y="1241425"/>
            <a:ext cx="5956300"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
        <p:nvSpPr>
          <p:cNvPr id="288" name="Google Shape;288;gc3692f58e4_0_25:notes"/>
          <p:cNvSpPr txBox="1">
            <a:spLocks noGrp="1"/>
          </p:cNvSpPr>
          <p:nvPr>
            <p:ph type="body" idx="1"/>
          </p:nvPr>
        </p:nvSpPr>
        <p:spPr>
          <a:xfrm>
            <a:off x="679450" y="4776787"/>
            <a:ext cx="5438700" cy="3908400"/>
          </a:xfrm>
          <a:prstGeom prst="rect">
            <a:avLst/>
          </a:prstGeom>
          <a:noFill/>
          <a:ln>
            <a:noFill/>
          </a:ln>
        </p:spPr>
        <p:txBody>
          <a:bodyPr spcFirstLastPara="1" wrap="square" lIns="91425" tIns="45700" rIns="91425" bIns="45700" anchor="t" anchorCtr="0">
            <a:noAutofit/>
          </a:bodyPr>
          <a:lstStyle/>
          <a:p>
            <a:pPr marL="285750" lvl="0" indent="-285750" algn="l" rtl="0">
              <a:lnSpc>
                <a:spcPct val="100000"/>
              </a:lnSpc>
              <a:spcBef>
                <a:spcPts val="0"/>
              </a:spcBef>
              <a:spcAft>
                <a:spcPts val="0"/>
              </a:spcAft>
              <a:buSzPts val="1400"/>
              <a:buFontTx/>
              <a:buChar char="-"/>
            </a:pPr>
            <a:r>
              <a:rPr lang="sk-SK" dirty="0"/>
              <a:t>Poctivo pripraviť „risk </a:t>
            </a:r>
            <a:r>
              <a:rPr lang="sk-SK" dirty="0" err="1"/>
              <a:t>assessment</a:t>
            </a:r>
            <a:r>
              <a:rPr lang="sk-SK" dirty="0"/>
              <a:t>“ a uviesť konkrétne riziká, nie iba všeobecné a nie iba tie, ktoré sú ako príklad v žiadosti o dotáciu. (inflácia, napätie medzi skupinami, konkrétne bezpečnostné/zdravotné riziko)</a:t>
            </a:r>
          </a:p>
          <a:p>
            <a:pPr marL="285750" lvl="0" indent="-285750" algn="l" rtl="0">
              <a:lnSpc>
                <a:spcPct val="100000"/>
              </a:lnSpc>
              <a:spcBef>
                <a:spcPts val="0"/>
              </a:spcBef>
              <a:spcAft>
                <a:spcPts val="0"/>
              </a:spcAft>
              <a:buSzPts val="1400"/>
              <a:buFontTx/>
              <a:buChar char="-"/>
            </a:pPr>
            <a:r>
              <a:rPr lang="sk-SK" dirty="0"/>
              <a:t>Dali sme príklady všeobecných, ale nech použijú konkrétne napasovanie všeobecných na konkrétny kontext. </a:t>
            </a:r>
          </a:p>
          <a:p>
            <a:pPr marL="285750" lvl="0" indent="-285750" algn="l" rtl="0">
              <a:lnSpc>
                <a:spcPct val="100000"/>
              </a:lnSpc>
              <a:spcBef>
                <a:spcPts val="0"/>
              </a:spcBef>
              <a:spcAft>
                <a:spcPts val="0"/>
              </a:spcAft>
              <a:buSzPts val="1400"/>
              <a:buFontTx/>
              <a:buChar char="-"/>
            </a:pPr>
            <a:r>
              <a:rPr lang="sk-SK" dirty="0"/>
              <a:t>Priebežné správy, audit</a:t>
            </a:r>
          </a:p>
          <a:p>
            <a:pPr marL="285750" lvl="0" indent="-285750" algn="l" rtl="0">
              <a:lnSpc>
                <a:spcPct val="100000"/>
              </a:lnSpc>
              <a:spcBef>
                <a:spcPts val="0"/>
              </a:spcBef>
              <a:spcAft>
                <a:spcPts val="0"/>
              </a:spcAft>
              <a:buSzPts val="1400"/>
              <a:buFontTx/>
              <a:buChar char="-"/>
            </a:pPr>
            <a:r>
              <a:rPr lang="sk-SK" dirty="0"/>
              <a:t>Ukazuje do akej miery je vykonávaný prieskum potrieb pred projektom </a:t>
            </a:r>
          </a:p>
          <a:p>
            <a:pPr marL="285750" lvl="0" indent="-285750" algn="l" rtl="0">
              <a:lnSpc>
                <a:spcPct val="100000"/>
              </a:lnSpc>
              <a:spcBef>
                <a:spcPts val="0"/>
              </a:spcBef>
              <a:spcAft>
                <a:spcPts val="0"/>
              </a:spcAft>
              <a:buSzPts val="1400"/>
              <a:buFontTx/>
              <a:buChar char="-"/>
            </a:pPr>
            <a:r>
              <a:rPr lang="sk-SK" dirty="0"/>
              <a:t>Je to super aj pre žiadateľov, pretože pripravuje projektový tím na komplikované situácie</a:t>
            </a:r>
            <a:endParaRPr dirty="0"/>
          </a:p>
        </p:txBody>
      </p:sp>
      <p:sp>
        <p:nvSpPr>
          <p:cNvPr id="289" name="Google Shape;289;gc3692f58e4_0_25:notes"/>
          <p:cNvSpPr txBox="1">
            <a:spLocks noGrp="1"/>
          </p:cNvSpPr>
          <p:nvPr>
            <p:ph type="sldNum" idx="12"/>
          </p:nvPr>
        </p:nvSpPr>
        <p:spPr>
          <a:xfrm>
            <a:off x="3849687" y="9429750"/>
            <a:ext cx="2946300" cy="4968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18</a:t>
            </a:fld>
            <a:endParaRPr sz="1400"/>
          </a:p>
        </p:txBody>
      </p:sp>
    </p:spTree>
    <p:extLst>
      <p:ext uri="{BB962C8B-B14F-4D97-AF65-F5344CB8AC3E}">
        <p14:creationId xmlns:p14="http://schemas.microsoft.com/office/powerpoint/2010/main" val="1787673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gc3692f58e4_0_25:notes"/>
          <p:cNvSpPr>
            <a:spLocks noGrp="1" noRot="1" noChangeAspect="1"/>
          </p:cNvSpPr>
          <p:nvPr>
            <p:ph type="sldImg" idx="2"/>
          </p:nvPr>
        </p:nvSpPr>
        <p:spPr>
          <a:xfrm>
            <a:off x="420688" y="1241425"/>
            <a:ext cx="5956300"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
        <p:nvSpPr>
          <p:cNvPr id="288" name="Google Shape;288;gc3692f58e4_0_25:notes"/>
          <p:cNvSpPr txBox="1">
            <a:spLocks noGrp="1"/>
          </p:cNvSpPr>
          <p:nvPr>
            <p:ph type="body" idx="1"/>
          </p:nvPr>
        </p:nvSpPr>
        <p:spPr>
          <a:xfrm>
            <a:off x="679450" y="4776787"/>
            <a:ext cx="5438700" cy="3908400"/>
          </a:xfrm>
          <a:prstGeom prst="rect">
            <a:avLst/>
          </a:prstGeom>
          <a:noFill/>
          <a:ln>
            <a:noFill/>
          </a:ln>
        </p:spPr>
        <p:txBody>
          <a:bodyPr spcFirstLastPara="1" wrap="square" lIns="91425" tIns="45700" rIns="91425" bIns="45700" anchor="t" anchorCtr="0">
            <a:noAutofit/>
          </a:bodyPr>
          <a:lstStyle/>
          <a:p>
            <a:pPr marL="285750" lvl="0" indent="-285750" algn="l" rtl="0">
              <a:lnSpc>
                <a:spcPct val="100000"/>
              </a:lnSpc>
              <a:spcBef>
                <a:spcPts val="0"/>
              </a:spcBef>
              <a:spcAft>
                <a:spcPts val="0"/>
              </a:spcAft>
              <a:buSzPts val="1400"/>
              <a:buFontTx/>
              <a:buChar char="-"/>
            </a:pPr>
            <a:r>
              <a:rPr lang="sk-SK" dirty="0"/>
              <a:t>Potrebný originálny podpis na žiadosť o dotáciu, ktorú posielate poštou/kuriérom alebo prinesiete osobne do stanoveného dátumu špecifickej výzvy. Prosím, nevkladajte podpis – v takomto prípade bude Vaša žiadosť počas formálnej kontroly vylúčená z hodnotenia. </a:t>
            </a:r>
            <a:endParaRPr dirty="0"/>
          </a:p>
        </p:txBody>
      </p:sp>
      <p:sp>
        <p:nvSpPr>
          <p:cNvPr id="289" name="Google Shape;289;gc3692f58e4_0_25:notes"/>
          <p:cNvSpPr txBox="1">
            <a:spLocks noGrp="1"/>
          </p:cNvSpPr>
          <p:nvPr>
            <p:ph type="sldNum" idx="12"/>
          </p:nvPr>
        </p:nvSpPr>
        <p:spPr>
          <a:xfrm>
            <a:off x="3849687" y="9429750"/>
            <a:ext cx="2946300" cy="4968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19</a:t>
            </a:fld>
            <a:endParaRPr sz="1400"/>
          </a:p>
        </p:txBody>
      </p:sp>
    </p:spTree>
    <p:extLst>
      <p:ext uri="{BB962C8B-B14F-4D97-AF65-F5344CB8AC3E}">
        <p14:creationId xmlns:p14="http://schemas.microsoft.com/office/powerpoint/2010/main" val="2075808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gc3692f58e4_0_156:notes"/>
          <p:cNvSpPr>
            <a:spLocks noGrp="1" noRot="1" noChangeAspect="1"/>
          </p:cNvSpPr>
          <p:nvPr>
            <p:ph type="sldImg" idx="2"/>
          </p:nvPr>
        </p:nvSpPr>
        <p:spPr>
          <a:xfrm>
            <a:off x="420688" y="1241425"/>
            <a:ext cx="5956300"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
        <p:nvSpPr>
          <p:cNvPr id="263" name="Google Shape;263;gc3692f58e4_0_156:notes"/>
          <p:cNvSpPr txBox="1">
            <a:spLocks noGrp="1"/>
          </p:cNvSpPr>
          <p:nvPr>
            <p:ph type="body" idx="1"/>
          </p:nvPr>
        </p:nvSpPr>
        <p:spPr>
          <a:xfrm>
            <a:off x="679450" y="4776787"/>
            <a:ext cx="5438700" cy="39084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64" name="Google Shape;264;gc3692f58e4_0_156:notes"/>
          <p:cNvSpPr txBox="1">
            <a:spLocks noGrp="1"/>
          </p:cNvSpPr>
          <p:nvPr>
            <p:ph type="sldNum" idx="12"/>
          </p:nvPr>
        </p:nvSpPr>
        <p:spPr>
          <a:xfrm>
            <a:off x="3849687" y="9429750"/>
            <a:ext cx="2946300" cy="4968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sz="140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gc3692f58e4_0_121:notes"/>
          <p:cNvSpPr>
            <a:spLocks noGrp="1" noRot="1" noChangeAspect="1"/>
          </p:cNvSpPr>
          <p:nvPr>
            <p:ph type="sldImg" idx="2"/>
          </p:nvPr>
        </p:nvSpPr>
        <p:spPr>
          <a:xfrm>
            <a:off x="420688" y="1241425"/>
            <a:ext cx="5956300"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
        <p:nvSpPr>
          <p:cNvPr id="416" name="Google Shape;416;gc3692f58e4_0_121:notes"/>
          <p:cNvSpPr txBox="1">
            <a:spLocks noGrp="1"/>
          </p:cNvSpPr>
          <p:nvPr>
            <p:ph type="body" idx="1"/>
          </p:nvPr>
        </p:nvSpPr>
        <p:spPr>
          <a:xfrm>
            <a:off x="679450" y="4776787"/>
            <a:ext cx="5438700" cy="39084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417" name="Google Shape;417;gc3692f58e4_0_121:notes"/>
          <p:cNvSpPr txBox="1">
            <a:spLocks noGrp="1"/>
          </p:cNvSpPr>
          <p:nvPr>
            <p:ph type="sldNum" idx="12"/>
          </p:nvPr>
        </p:nvSpPr>
        <p:spPr>
          <a:xfrm>
            <a:off x="3849687" y="9429750"/>
            <a:ext cx="2946300" cy="4968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20</a:t>
            </a:fld>
            <a:endParaRPr sz="14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gc3692f58e4_0_156:notes"/>
          <p:cNvSpPr>
            <a:spLocks noGrp="1" noRot="1" noChangeAspect="1"/>
          </p:cNvSpPr>
          <p:nvPr>
            <p:ph type="sldImg" idx="2"/>
          </p:nvPr>
        </p:nvSpPr>
        <p:spPr>
          <a:xfrm>
            <a:off x="420688" y="1241425"/>
            <a:ext cx="5956300"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
        <p:nvSpPr>
          <p:cNvPr id="263" name="Google Shape;263;gc3692f58e4_0_156:notes"/>
          <p:cNvSpPr txBox="1">
            <a:spLocks noGrp="1"/>
          </p:cNvSpPr>
          <p:nvPr>
            <p:ph type="body" idx="1"/>
          </p:nvPr>
        </p:nvSpPr>
        <p:spPr>
          <a:xfrm>
            <a:off x="679450" y="4776787"/>
            <a:ext cx="5438700" cy="39084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sk-SK" sz="1400" dirty="0">
                <a:solidFill>
                  <a:schemeClr val="tx1"/>
                </a:solidFill>
                <a:latin typeface="Source Sans Pro"/>
                <a:ea typeface="Source Sans Pro"/>
                <a:cs typeface="Source Sans Pro"/>
                <a:sym typeface="Source Sans Pro"/>
              </a:rPr>
              <a:t>Formuláre sú na webe SAMRS a v Dotačnom portáli. Číslo žiadosti vygeneruje dotačný portál po založení žiadosti.</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sk-SK" sz="1400" dirty="0">
              <a:solidFill>
                <a:schemeClr val="tx1"/>
              </a:solidFill>
              <a:latin typeface="Source Sans Pro"/>
              <a:ea typeface="Source Sans Pro"/>
              <a:cs typeface="Source Sans Pro"/>
              <a:sym typeface="Source Sans Pro"/>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sk-SK" sz="1400" dirty="0">
                <a:solidFill>
                  <a:schemeClr val="tx1"/>
                </a:solidFill>
                <a:latin typeface="Source Sans Pro"/>
                <a:ea typeface="Source Sans Pro"/>
                <a:cs typeface="Source Sans Pro"/>
                <a:sym typeface="Source Sans Pro"/>
              </a:rPr>
              <a:t>Zjednotiť údaje medzi žiadosťou o dotáciu, logickým rámcom, personálnou tabuľkou, harmonogramom aktivít a rozpočtom projektu – rovnaké pomenovanie projektu, aktivít, pozícii, dĺžka projektu, trvanie aktivít (žiadosť a harmonogram). </a:t>
            </a:r>
          </a:p>
          <a:p>
            <a:pPr marL="0" lvl="0" indent="0" algn="l" rtl="0">
              <a:lnSpc>
                <a:spcPct val="100000"/>
              </a:lnSpc>
              <a:spcBef>
                <a:spcPts val="0"/>
              </a:spcBef>
              <a:spcAft>
                <a:spcPts val="0"/>
              </a:spcAft>
              <a:buSzPts val="1400"/>
              <a:buNone/>
            </a:pPr>
            <a:endParaRPr lang="sk-SK" sz="1400" dirty="0"/>
          </a:p>
        </p:txBody>
      </p:sp>
      <p:sp>
        <p:nvSpPr>
          <p:cNvPr id="264" name="Google Shape;264;gc3692f58e4_0_156:notes"/>
          <p:cNvSpPr txBox="1">
            <a:spLocks noGrp="1"/>
          </p:cNvSpPr>
          <p:nvPr>
            <p:ph type="sldNum" idx="12"/>
          </p:nvPr>
        </p:nvSpPr>
        <p:spPr>
          <a:xfrm>
            <a:off x="3849687" y="9429750"/>
            <a:ext cx="2946300" cy="4968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a:t>
            </a:fld>
            <a:endParaRPr sz="1400"/>
          </a:p>
        </p:txBody>
      </p:sp>
    </p:spTree>
    <p:extLst>
      <p:ext uri="{BB962C8B-B14F-4D97-AF65-F5344CB8AC3E}">
        <p14:creationId xmlns:p14="http://schemas.microsoft.com/office/powerpoint/2010/main" val="25330385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gc3692f58e4_0_156:notes"/>
          <p:cNvSpPr>
            <a:spLocks noGrp="1" noRot="1" noChangeAspect="1"/>
          </p:cNvSpPr>
          <p:nvPr>
            <p:ph type="sldImg" idx="2"/>
          </p:nvPr>
        </p:nvSpPr>
        <p:spPr>
          <a:xfrm>
            <a:off x="420688" y="1241425"/>
            <a:ext cx="5956300"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
        <p:nvSpPr>
          <p:cNvPr id="263" name="Google Shape;263;gc3692f58e4_0_156:notes"/>
          <p:cNvSpPr txBox="1">
            <a:spLocks noGrp="1"/>
          </p:cNvSpPr>
          <p:nvPr>
            <p:ph type="body" idx="1"/>
          </p:nvPr>
        </p:nvSpPr>
        <p:spPr>
          <a:xfrm>
            <a:off x="679450" y="4776787"/>
            <a:ext cx="5438700" cy="39084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sk-SK" dirty="0"/>
              <a:t>Kontaktovanie bude oficiálne, prostredníctvom elektronickej schránky, ale pre väčšiu efektivitu príslušný PFM bude tiež žiadateľov kontaktovať aj mailom.</a:t>
            </a:r>
          </a:p>
          <a:p>
            <a:pPr marL="0" lvl="0" indent="0" algn="l" rtl="0">
              <a:lnSpc>
                <a:spcPct val="100000"/>
              </a:lnSpc>
              <a:spcBef>
                <a:spcPts val="0"/>
              </a:spcBef>
              <a:spcAft>
                <a:spcPts val="0"/>
              </a:spcAft>
              <a:buSzPts val="1400"/>
              <a:buNone/>
            </a:pPr>
            <a:endParaRPr lang="sk-SK" dirty="0"/>
          </a:p>
          <a:p>
            <a:pPr marL="0" lvl="0" indent="0" algn="l" rtl="0">
              <a:lnSpc>
                <a:spcPct val="100000"/>
              </a:lnSpc>
              <a:spcBef>
                <a:spcPts val="0"/>
              </a:spcBef>
              <a:spcAft>
                <a:spcPts val="0"/>
              </a:spcAft>
              <a:buSzPts val="1400"/>
              <a:buNone/>
            </a:pPr>
            <a:r>
              <a:rPr lang="sk-SK" dirty="0"/>
              <a:t>Konzultácie dohodnúť dopredu – zaslať dopredu okruhy, konzultácie primárne cez VTC.</a:t>
            </a:r>
          </a:p>
          <a:p>
            <a:pPr marL="0" lvl="0" indent="0" algn="l" rtl="0">
              <a:lnSpc>
                <a:spcPct val="100000"/>
              </a:lnSpc>
              <a:spcBef>
                <a:spcPts val="0"/>
              </a:spcBef>
              <a:spcAft>
                <a:spcPts val="0"/>
              </a:spcAft>
              <a:buSzPts val="1400"/>
              <a:buNone/>
            </a:pPr>
            <a:endParaRPr lang="sk-SK" dirty="0"/>
          </a:p>
        </p:txBody>
      </p:sp>
      <p:sp>
        <p:nvSpPr>
          <p:cNvPr id="264" name="Google Shape;264;gc3692f58e4_0_156:notes"/>
          <p:cNvSpPr txBox="1">
            <a:spLocks noGrp="1"/>
          </p:cNvSpPr>
          <p:nvPr>
            <p:ph type="sldNum" idx="12"/>
          </p:nvPr>
        </p:nvSpPr>
        <p:spPr>
          <a:xfrm>
            <a:off x="3849687" y="9429750"/>
            <a:ext cx="2946300" cy="4968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sz="1400"/>
          </a:p>
        </p:txBody>
      </p:sp>
    </p:spTree>
    <p:extLst>
      <p:ext uri="{BB962C8B-B14F-4D97-AF65-F5344CB8AC3E}">
        <p14:creationId xmlns:p14="http://schemas.microsoft.com/office/powerpoint/2010/main" val="19129865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a:xfrm>
            <a:off x="420688" y="1241425"/>
            <a:ext cx="5956300" cy="3349625"/>
          </a:xfrm>
        </p:spPr>
      </p:sp>
      <p:sp>
        <p:nvSpPr>
          <p:cNvPr id="3" name="Zástupný objekt pre poznámky 2"/>
          <p:cNvSpPr>
            <a:spLocks noGrp="1"/>
          </p:cNvSpPr>
          <p:nvPr>
            <p:ph type="body" idx="1"/>
          </p:nvPr>
        </p:nvSpPr>
        <p:spPr/>
        <p:txBody>
          <a:bodyPr/>
          <a:lstStyle/>
          <a:p>
            <a:r>
              <a:rPr lang="sk-SK" dirty="0"/>
              <a:t>To čo sa podáva v dotačnom portáli musí korešpondovať s odovzdanou žiadosťou (príloha č. 1) – môže dôjsť k vylúčeniu na </a:t>
            </a:r>
            <a:r>
              <a:rPr lang="sk-SK" dirty="0" err="1"/>
              <a:t>formálke</a:t>
            </a:r>
            <a:r>
              <a:rPr lang="sk-SK" dirty="0"/>
              <a:t>.</a:t>
            </a:r>
          </a:p>
        </p:txBody>
      </p:sp>
      <p:sp>
        <p:nvSpPr>
          <p:cNvPr id="4" name="Zástupný objekt pre číslo snímky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rgbClr val="000000"/>
                </a:solidFill>
                <a:latin typeface="Arial"/>
                <a:ea typeface="Arial"/>
                <a:cs typeface="Arial"/>
                <a:sym typeface="Arial"/>
              </a:rPr>
              <a:t>5</a:t>
            </a:fld>
            <a:endParaRPr lang="en-US"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7245000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gc3692f58e4_0_156:notes"/>
          <p:cNvSpPr>
            <a:spLocks noGrp="1" noRot="1" noChangeAspect="1"/>
          </p:cNvSpPr>
          <p:nvPr>
            <p:ph type="sldImg" idx="2"/>
          </p:nvPr>
        </p:nvSpPr>
        <p:spPr>
          <a:xfrm>
            <a:off x="420688" y="1241425"/>
            <a:ext cx="5956300"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
        <p:nvSpPr>
          <p:cNvPr id="263" name="Google Shape;263;gc3692f58e4_0_156:notes"/>
          <p:cNvSpPr txBox="1">
            <a:spLocks noGrp="1"/>
          </p:cNvSpPr>
          <p:nvPr>
            <p:ph type="body" idx="1"/>
          </p:nvPr>
        </p:nvSpPr>
        <p:spPr>
          <a:xfrm>
            <a:off x="679450" y="4776787"/>
            <a:ext cx="5438700" cy="39084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64" name="Google Shape;264;gc3692f58e4_0_156:notes"/>
          <p:cNvSpPr txBox="1">
            <a:spLocks noGrp="1"/>
          </p:cNvSpPr>
          <p:nvPr>
            <p:ph type="sldNum" idx="12"/>
          </p:nvPr>
        </p:nvSpPr>
        <p:spPr>
          <a:xfrm>
            <a:off x="3849687" y="9429750"/>
            <a:ext cx="2946300" cy="4968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a:t>
            </a:fld>
            <a:endParaRPr sz="1400"/>
          </a:p>
        </p:txBody>
      </p:sp>
    </p:spTree>
    <p:extLst>
      <p:ext uri="{BB962C8B-B14F-4D97-AF65-F5344CB8AC3E}">
        <p14:creationId xmlns:p14="http://schemas.microsoft.com/office/powerpoint/2010/main" val="31849888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gc3692f58e4_0_51:notes"/>
          <p:cNvSpPr>
            <a:spLocks noGrp="1" noRot="1" noChangeAspect="1"/>
          </p:cNvSpPr>
          <p:nvPr>
            <p:ph type="sldImg" idx="2"/>
          </p:nvPr>
        </p:nvSpPr>
        <p:spPr>
          <a:xfrm>
            <a:off x="420688" y="1241425"/>
            <a:ext cx="5956300"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
        <p:nvSpPr>
          <p:cNvPr id="330" name="Google Shape;330;gc3692f58e4_0_51:notes"/>
          <p:cNvSpPr txBox="1">
            <a:spLocks noGrp="1"/>
          </p:cNvSpPr>
          <p:nvPr>
            <p:ph type="body" idx="1"/>
          </p:nvPr>
        </p:nvSpPr>
        <p:spPr>
          <a:xfrm>
            <a:off x="679450" y="4776787"/>
            <a:ext cx="5438700" cy="3908400"/>
          </a:xfrm>
          <a:prstGeom prst="rect">
            <a:avLst/>
          </a:prstGeom>
          <a:noFill/>
          <a:ln>
            <a:noFill/>
          </a:ln>
        </p:spPr>
        <p:txBody>
          <a:bodyPr spcFirstLastPara="1" wrap="square" lIns="91425" tIns="45700" rIns="91425" bIns="45700" anchor="t" anchorCtr="0">
            <a:noAutofit/>
          </a:bodyPr>
          <a:lstStyle/>
          <a:p>
            <a:pPr marL="285750" lvl="0" indent="-285750" algn="l" rtl="0">
              <a:lnSpc>
                <a:spcPct val="100000"/>
              </a:lnSpc>
              <a:spcBef>
                <a:spcPts val="0"/>
              </a:spcBef>
              <a:spcAft>
                <a:spcPts val="0"/>
              </a:spcAft>
              <a:buSzPts val="1400"/>
              <a:buFontTx/>
              <a:buChar char="-"/>
            </a:pPr>
            <a:r>
              <a:rPr lang="sk-SK" dirty="0"/>
              <a:t>Názov projektu nech je totožný s tým v Dotačnom portáli. Pre Dotačný portál je potrebný aj v </a:t>
            </a:r>
            <a:r>
              <a:rPr lang="sk-SK" dirty="0" err="1"/>
              <a:t>ang</a:t>
            </a:r>
            <a:r>
              <a:rPr lang="sk-SK" dirty="0"/>
              <a:t>.</a:t>
            </a:r>
          </a:p>
          <a:p>
            <a:pPr marL="285750" lvl="0" indent="-285750" algn="l" rtl="0">
              <a:lnSpc>
                <a:spcPct val="100000"/>
              </a:lnSpc>
              <a:spcBef>
                <a:spcPts val="0"/>
              </a:spcBef>
              <a:spcAft>
                <a:spcPts val="0"/>
              </a:spcAft>
              <a:buSzPts val="1400"/>
              <a:buFontTx/>
              <a:buChar char="-"/>
            </a:pPr>
            <a:r>
              <a:rPr lang="sk-SK" dirty="0"/>
              <a:t>Číslo projektu nie len výzvy.</a:t>
            </a:r>
          </a:p>
          <a:p>
            <a:pPr marL="285750" lvl="0" indent="-285750" algn="l" rtl="0">
              <a:lnSpc>
                <a:spcPct val="100000"/>
              </a:lnSpc>
              <a:spcBef>
                <a:spcPts val="0"/>
              </a:spcBef>
              <a:spcAft>
                <a:spcPts val="0"/>
              </a:spcAft>
              <a:buSzPts val="1400"/>
              <a:buFontTx/>
              <a:buChar char="-"/>
            </a:pPr>
            <a:r>
              <a:rPr lang="sk-SK" dirty="0"/>
              <a:t>Obdobie realizácie – obsahuje realizáciu aktivít a jeden mesiac na prípravu záverečných reportov (admin. náklady). </a:t>
            </a:r>
          </a:p>
          <a:p>
            <a:pPr marL="285750" lvl="0" indent="-285750" algn="l" rtl="0">
              <a:lnSpc>
                <a:spcPct val="100000"/>
              </a:lnSpc>
              <a:spcBef>
                <a:spcPts val="0"/>
              </a:spcBef>
              <a:spcAft>
                <a:spcPts val="0"/>
              </a:spcAft>
              <a:buSzPts val="1400"/>
              <a:buFontTx/>
              <a:buChar char="-"/>
            </a:pPr>
            <a:r>
              <a:rPr lang="sk-SK" dirty="0"/>
              <a:t>CRS kód tu, čo je najbližšie. </a:t>
            </a:r>
          </a:p>
          <a:p>
            <a:pPr marL="285750" lvl="0" indent="-285750" algn="l" rtl="0">
              <a:lnSpc>
                <a:spcPct val="100000"/>
              </a:lnSpc>
              <a:spcBef>
                <a:spcPts val="0"/>
              </a:spcBef>
              <a:spcAft>
                <a:spcPts val="0"/>
              </a:spcAft>
              <a:buSzPts val="1400"/>
              <a:buFontTx/>
              <a:buChar char="-"/>
            </a:pPr>
            <a:endParaRPr lang="sk-SK" dirty="0"/>
          </a:p>
          <a:p>
            <a:pPr marL="285750" marR="0" lvl="0" indent="-285750" algn="l" defTabSz="914400" rtl="0" eaLnBrk="1" fontAlgn="auto" latinLnBrk="0" hangingPunct="1">
              <a:lnSpc>
                <a:spcPct val="100000"/>
              </a:lnSpc>
              <a:spcBef>
                <a:spcPts val="0"/>
              </a:spcBef>
              <a:spcAft>
                <a:spcPts val="0"/>
              </a:spcAft>
              <a:buClr>
                <a:srgbClr val="000000"/>
              </a:buClr>
              <a:buSzPts val="1400"/>
              <a:buFontTx/>
              <a:buChar char="-"/>
              <a:tabLst/>
              <a:defRPr/>
            </a:pPr>
            <a:r>
              <a:rPr lang="sk-SK" dirty="0">
                <a:solidFill>
                  <a:schemeClr val="tx1"/>
                </a:solidFill>
                <a:latin typeface="Source Sans Pro"/>
                <a:ea typeface="Source Sans Pro"/>
                <a:cs typeface="Source Sans Pro"/>
                <a:sym typeface="Source Sans Pro"/>
              </a:rPr>
              <a:t>Žiadosť už neobsahuje komunikačný plán. Ten sa bude predkladať p</a:t>
            </a:r>
            <a:r>
              <a:rPr lang="sk-SK" dirty="0"/>
              <a:t>rvý mesiac realizácie projektu. </a:t>
            </a:r>
            <a:endParaRPr lang="sk-SK" dirty="0">
              <a:solidFill>
                <a:schemeClr val="tx1"/>
              </a:solidFill>
              <a:latin typeface="Source Sans Pro"/>
              <a:ea typeface="Source Sans Pro"/>
              <a:cs typeface="Source Sans Pro"/>
              <a:sym typeface="Source Sans Pro"/>
            </a:endParaRPr>
          </a:p>
          <a:p>
            <a:pPr marL="285750" lvl="0" indent="-285750" algn="l" rtl="0">
              <a:lnSpc>
                <a:spcPct val="100000"/>
              </a:lnSpc>
              <a:spcBef>
                <a:spcPts val="0"/>
              </a:spcBef>
              <a:spcAft>
                <a:spcPts val="0"/>
              </a:spcAft>
              <a:buSzPts val="1400"/>
              <a:buFontTx/>
              <a:buChar char="-"/>
            </a:pPr>
            <a:endParaRPr dirty="0"/>
          </a:p>
        </p:txBody>
      </p:sp>
      <p:sp>
        <p:nvSpPr>
          <p:cNvPr id="331" name="Google Shape;331;gc3692f58e4_0_51:notes"/>
          <p:cNvSpPr txBox="1">
            <a:spLocks noGrp="1"/>
          </p:cNvSpPr>
          <p:nvPr>
            <p:ph type="sldNum" idx="12"/>
          </p:nvPr>
        </p:nvSpPr>
        <p:spPr>
          <a:xfrm>
            <a:off x="3849687" y="9429750"/>
            <a:ext cx="2946300" cy="4968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7</a:t>
            </a:fld>
            <a:endParaRPr sz="14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gc3692f58e4_0_51:notes"/>
          <p:cNvSpPr>
            <a:spLocks noGrp="1" noRot="1" noChangeAspect="1"/>
          </p:cNvSpPr>
          <p:nvPr>
            <p:ph type="sldImg" idx="2"/>
          </p:nvPr>
        </p:nvSpPr>
        <p:spPr>
          <a:xfrm>
            <a:off x="420688" y="1241425"/>
            <a:ext cx="5956300"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
        <p:nvSpPr>
          <p:cNvPr id="330" name="Google Shape;330;gc3692f58e4_0_51:notes"/>
          <p:cNvSpPr txBox="1">
            <a:spLocks noGrp="1"/>
          </p:cNvSpPr>
          <p:nvPr>
            <p:ph type="body" idx="1"/>
          </p:nvPr>
        </p:nvSpPr>
        <p:spPr>
          <a:xfrm>
            <a:off x="679450" y="4776787"/>
            <a:ext cx="5438700" cy="3908400"/>
          </a:xfrm>
          <a:prstGeom prst="rect">
            <a:avLst/>
          </a:prstGeom>
          <a:noFill/>
          <a:ln>
            <a:noFill/>
          </a:ln>
        </p:spPr>
        <p:txBody>
          <a:bodyPr spcFirstLastPara="1" wrap="square" lIns="91425" tIns="45700" rIns="91425" bIns="45700" anchor="t" anchorCtr="0">
            <a:noAutofit/>
          </a:bodyPr>
          <a:lstStyle/>
          <a:p>
            <a:pPr marL="285750" lvl="0" indent="-285750" algn="l" rtl="0">
              <a:lnSpc>
                <a:spcPct val="100000"/>
              </a:lnSpc>
              <a:spcBef>
                <a:spcPts val="0"/>
              </a:spcBef>
              <a:spcAft>
                <a:spcPts val="0"/>
              </a:spcAft>
              <a:buSzPts val="1400"/>
              <a:buFontTx/>
              <a:buChar char="-"/>
            </a:pPr>
            <a:r>
              <a:rPr lang="sk-SK" dirty="0"/>
              <a:t>Povinnosť mať aspoň jedného partnera z krajiny realizácie projektu. </a:t>
            </a:r>
          </a:p>
          <a:p>
            <a:pPr marL="285750" lvl="0" indent="-285750" algn="l" rtl="0">
              <a:lnSpc>
                <a:spcPct val="100000"/>
              </a:lnSpc>
              <a:spcBef>
                <a:spcPts val="0"/>
              </a:spcBef>
              <a:spcAft>
                <a:spcPts val="0"/>
              </a:spcAft>
              <a:buSzPts val="1400"/>
              <a:buFontTx/>
              <a:buChar char="-"/>
            </a:pPr>
            <a:r>
              <a:rPr lang="sk-SK" dirty="0" err="1"/>
              <a:t>Skúsenost</a:t>
            </a:r>
            <a:r>
              <a:rPr lang="sk-SK" dirty="0"/>
              <a:t> – informácie o tom, či boli s partnerom v nejakom konzorciu, alebo realizovali projekt, aký, alebo ak nie, tak spôsob, ako sa skontaktovali a pod.</a:t>
            </a:r>
          </a:p>
          <a:p>
            <a:pPr marL="285750" lvl="0" indent="-285750" algn="l" rtl="0">
              <a:lnSpc>
                <a:spcPct val="100000"/>
              </a:lnSpc>
              <a:spcBef>
                <a:spcPts val="0"/>
              </a:spcBef>
              <a:spcAft>
                <a:spcPts val="0"/>
              </a:spcAft>
              <a:buSzPts val="1400"/>
              <a:buFontTx/>
              <a:buChar char="-"/>
            </a:pPr>
            <a:endParaRPr dirty="0"/>
          </a:p>
        </p:txBody>
      </p:sp>
      <p:sp>
        <p:nvSpPr>
          <p:cNvPr id="331" name="Google Shape;331;gc3692f58e4_0_51:notes"/>
          <p:cNvSpPr txBox="1">
            <a:spLocks noGrp="1"/>
          </p:cNvSpPr>
          <p:nvPr>
            <p:ph type="sldNum" idx="12"/>
          </p:nvPr>
        </p:nvSpPr>
        <p:spPr>
          <a:xfrm>
            <a:off x="3849687" y="9429750"/>
            <a:ext cx="2946300" cy="4968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8</a:t>
            </a:fld>
            <a:endParaRPr sz="1400"/>
          </a:p>
        </p:txBody>
      </p:sp>
    </p:spTree>
    <p:extLst>
      <p:ext uri="{BB962C8B-B14F-4D97-AF65-F5344CB8AC3E}">
        <p14:creationId xmlns:p14="http://schemas.microsoft.com/office/powerpoint/2010/main" val="29726354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gc3692f58e4_0_25:notes"/>
          <p:cNvSpPr>
            <a:spLocks noGrp="1" noRot="1" noChangeAspect="1"/>
          </p:cNvSpPr>
          <p:nvPr>
            <p:ph type="sldImg" idx="2"/>
          </p:nvPr>
        </p:nvSpPr>
        <p:spPr>
          <a:xfrm>
            <a:off x="420688" y="1241425"/>
            <a:ext cx="5956300"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
        <p:nvSpPr>
          <p:cNvPr id="288" name="Google Shape;288;gc3692f58e4_0_25:notes"/>
          <p:cNvSpPr txBox="1">
            <a:spLocks noGrp="1"/>
          </p:cNvSpPr>
          <p:nvPr>
            <p:ph type="body" idx="1"/>
          </p:nvPr>
        </p:nvSpPr>
        <p:spPr>
          <a:xfrm>
            <a:off x="679450" y="4776787"/>
            <a:ext cx="5438700" cy="3908400"/>
          </a:xfrm>
          <a:prstGeom prst="rect">
            <a:avLst/>
          </a:prstGeom>
          <a:noFill/>
          <a:ln>
            <a:noFill/>
          </a:ln>
        </p:spPr>
        <p:txBody>
          <a:bodyPr spcFirstLastPara="1" wrap="square" lIns="91425" tIns="45700" rIns="91425" bIns="45700" anchor="t" anchorCtr="0">
            <a:noAutofit/>
          </a:bodyPr>
          <a:lstStyle/>
          <a:p>
            <a:pPr marL="285750" lvl="0" indent="-285750" algn="l" rtl="0">
              <a:lnSpc>
                <a:spcPct val="100000"/>
              </a:lnSpc>
              <a:spcBef>
                <a:spcPts val="0"/>
              </a:spcBef>
              <a:spcAft>
                <a:spcPts val="0"/>
              </a:spcAft>
              <a:buSzPts val="1400"/>
              <a:buFontTx/>
              <a:buChar char="-"/>
            </a:pPr>
            <a:r>
              <a:rPr lang="sk-SK" dirty="0"/>
              <a:t>Stručná, dodržať počet znakov – 1250 vrátane medzier – rovnaký aj v žiadosti aj v Dotačnom portáli. </a:t>
            </a:r>
          </a:p>
          <a:p>
            <a:pPr marL="285750" lvl="0" indent="-285750" algn="l" rtl="0">
              <a:lnSpc>
                <a:spcPct val="100000"/>
              </a:lnSpc>
              <a:spcBef>
                <a:spcPts val="0"/>
              </a:spcBef>
              <a:spcAft>
                <a:spcPts val="0"/>
              </a:spcAft>
              <a:buSzPts val="1400"/>
              <a:buFontTx/>
              <a:buChar char="-"/>
            </a:pPr>
            <a:r>
              <a:rPr lang="sk-SK" dirty="0"/>
              <a:t>Zjednotiť, aby tam neboli iné aktivity, cieľové skupiny alebo cieľové hodnoty, miesta realizácie a pod.</a:t>
            </a:r>
          </a:p>
          <a:p>
            <a:pPr marL="285750" lvl="0" indent="-285750" algn="l" rtl="0">
              <a:lnSpc>
                <a:spcPct val="100000"/>
              </a:lnSpc>
              <a:spcBef>
                <a:spcPts val="0"/>
              </a:spcBef>
              <a:spcAft>
                <a:spcPts val="0"/>
              </a:spcAft>
              <a:buSzPts val="1400"/>
              <a:buFontTx/>
              <a:buChar char="-"/>
            </a:pPr>
            <a:r>
              <a:rPr lang="sk-SK" dirty="0"/>
              <a:t>Odporúčanie písania popisu na konci po zjednotení celého projektu – aby projekt korešpondoval k popisu.</a:t>
            </a:r>
          </a:p>
          <a:p>
            <a:pPr marL="285750" lvl="0" indent="-285750" algn="l" rtl="0">
              <a:lnSpc>
                <a:spcPct val="100000"/>
              </a:lnSpc>
              <a:spcBef>
                <a:spcPts val="0"/>
              </a:spcBef>
              <a:spcAft>
                <a:spcPts val="0"/>
              </a:spcAft>
              <a:buSzPts val="1400"/>
              <a:buFontTx/>
              <a:buChar char="-"/>
            </a:pPr>
            <a:r>
              <a:rPr lang="sk-SK" dirty="0"/>
              <a:t>Tento text sa používa pri vykazovaní a zverejňovaní projektov – aby to malo náležitú textáciu.</a:t>
            </a:r>
            <a:endParaRPr dirty="0"/>
          </a:p>
        </p:txBody>
      </p:sp>
      <p:sp>
        <p:nvSpPr>
          <p:cNvPr id="289" name="Google Shape;289;gc3692f58e4_0_25:notes"/>
          <p:cNvSpPr txBox="1">
            <a:spLocks noGrp="1"/>
          </p:cNvSpPr>
          <p:nvPr>
            <p:ph type="sldNum" idx="12"/>
          </p:nvPr>
        </p:nvSpPr>
        <p:spPr>
          <a:xfrm>
            <a:off x="3849687" y="9429750"/>
            <a:ext cx="2946300" cy="4968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a:t>
            </a:fld>
            <a:endParaRPr sz="14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Prázdna" type="blank">
  <p:cSld name="BLANK">
    <p:spTree>
      <p:nvGrpSpPr>
        <p:cNvPr id="1" name="Shape 15"/>
        <p:cNvGrpSpPr/>
        <p:nvPr/>
      </p:nvGrpSpPr>
      <p:grpSpPr>
        <a:xfrm>
          <a:off x="0" y="0"/>
          <a:ext cx="0" cy="0"/>
          <a:chOff x="0" y="0"/>
          <a:chExt cx="0" cy="0"/>
        </a:xfrm>
      </p:grpSpPr>
      <p:sp>
        <p:nvSpPr>
          <p:cNvPr id="16" name="Google Shape;16;p12"/>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12"/>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12"/>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Nadpis a zvislý text" type="vertTx">
  <p:cSld name="VERTICAL_TEXT">
    <p:spTree>
      <p:nvGrpSpPr>
        <p:cNvPr id="1" name="Shape 37"/>
        <p:cNvGrpSpPr/>
        <p:nvPr/>
      </p:nvGrpSpPr>
      <p:grpSpPr>
        <a:xfrm>
          <a:off x="0" y="0"/>
          <a:ext cx="0" cy="0"/>
          <a:chOff x="0" y="0"/>
          <a:chExt cx="0" cy="0"/>
        </a:xfrm>
      </p:grpSpPr>
      <p:sp>
        <p:nvSpPr>
          <p:cNvPr id="38" name="Google Shape;38;p9"/>
          <p:cNvSpPr txBox="1">
            <a:spLocks noGrp="1"/>
          </p:cNvSpPr>
          <p:nvPr>
            <p:ph type="title"/>
          </p:nvPr>
        </p:nvSpPr>
        <p:spPr>
          <a:xfrm>
            <a:off x="457200" y="205978"/>
            <a:ext cx="8229600" cy="8574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39" name="Google Shape;39;p9"/>
          <p:cNvSpPr txBox="1">
            <a:spLocks noGrp="1"/>
          </p:cNvSpPr>
          <p:nvPr>
            <p:ph type="body" idx="1"/>
          </p:nvPr>
        </p:nvSpPr>
        <p:spPr>
          <a:xfrm rot="5400000">
            <a:off x="2874750" y="-1217400"/>
            <a:ext cx="3394500" cy="82296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40" name="Google Shape;40;p9"/>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9"/>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9"/>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brázok s popisom" type="picTx">
  <p:cSld name="PICTURE_WITH_CAPTION_TEXT">
    <p:spTree>
      <p:nvGrpSpPr>
        <p:cNvPr id="1" name="Shape 43"/>
        <p:cNvGrpSpPr/>
        <p:nvPr/>
      </p:nvGrpSpPr>
      <p:grpSpPr>
        <a:xfrm>
          <a:off x="0" y="0"/>
          <a:ext cx="0" cy="0"/>
          <a:chOff x="0" y="0"/>
          <a:chExt cx="0" cy="0"/>
        </a:xfrm>
      </p:grpSpPr>
      <p:sp>
        <p:nvSpPr>
          <p:cNvPr id="44" name="Google Shape;44;p10"/>
          <p:cNvSpPr txBox="1">
            <a:spLocks noGrp="1"/>
          </p:cNvSpPr>
          <p:nvPr>
            <p:ph type="title"/>
          </p:nvPr>
        </p:nvSpPr>
        <p:spPr>
          <a:xfrm>
            <a:off x="1792288" y="3600450"/>
            <a:ext cx="5486400" cy="42510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sz="2000" b="1"/>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45" name="Google Shape;45;p10"/>
          <p:cNvSpPr>
            <a:spLocks noGrp="1"/>
          </p:cNvSpPr>
          <p:nvPr>
            <p:ph type="pic" idx="2"/>
          </p:nvPr>
        </p:nvSpPr>
        <p:spPr>
          <a:xfrm>
            <a:off x="1792288" y="459581"/>
            <a:ext cx="5486400" cy="3086100"/>
          </a:xfrm>
          <a:prstGeom prst="rect">
            <a:avLst/>
          </a:prstGeom>
          <a:noFill/>
          <a:ln>
            <a:noFill/>
          </a:ln>
        </p:spPr>
        <p:txBody>
          <a:bodyPr spcFirstLastPara="1" wrap="square" lIns="91425" tIns="45700" rIns="91425" bIns="45700" anchor="t" anchorCtr="0">
            <a:normAutofit/>
          </a:bodyPr>
          <a:lstStyle>
            <a:lvl1pPr marR="0" lvl="0" algn="l" rtl="0">
              <a:lnSpc>
                <a:spcPct val="100000"/>
              </a:lnSpc>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100000"/>
              </a:lnSpc>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100000"/>
              </a:lnSpc>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46" name="Google Shape;46;p10"/>
          <p:cNvSpPr txBox="1">
            <a:spLocks noGrp="1"/>
          </p:cNvSpPr>
          <p:nvPr>
            <p:ph type="body" idx="1"/>
          </p:nvPr>
        </p:nvSpPr>
        <p:spPr>
          <a:xfrm>
            <a:off x="1792288" y="4025503"/>
            <a:ext cx="5486400" cy="6036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47" name="Google Shape;47;p10"/>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10"/>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10"/>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bsah s popisom" type="objTx">
  <p:cSld name="OBJECT_WITH_CAPTION_TEXT">
    <p:spTree>
      <p:nvGrpSpPr>
        <p:cNvPr id="1" name="Shape 50"/>
        <p:cNvGrpSpPr/>
        <p:nvPr/>
      </p:nvGrpSpPr>
      <p:grpSpPr>
        <a:xfrm>
          <a:off x="0" y="0"/>
          <a:ext cx="0" cy="0"/>
          <a:chOff x="0" y="0"/>
          <a:chExt cx="0" cy="0"/>
        </a:xfrm>
      </p:grpSpPr>
      <p:sp>
        <p:nvSpPr>
          <p:cNvPr id="51" name="Google Shape;51;p11"/>
          <p:cNvSpPr txBox="1">
            <a:spLocks noGrp="1"/>
          </p:cNvSpPr>
          <p:nvPr>
            <p:ph type="title"/>
          </p:nvPr>
        </p:nvSpPr>
        <p:spPr>
          <a:xfrm>
            <a:off x="457200" y="204788"/>
            <a:ext cx="3008400" cy="87150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1400"/>
              <a:buNone/>
              <a:defRPr sz="2000" b="1"/>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52" name="Google Shape;52;p11"/>
          <p:cNvSpPr txBox="1">
            <a:spLocks noGrp="1"/>
          </p:cNvSpPr>
          <p:nvPr>
            <p:ph type="body" idx="1"/>
          </p:nvPr>
        </p:nvSpPr>
        <p:spPr>
          <a:xfrm>
            <a:off x="3575050" y="204788"/>
            <a:ext cx="5111700" cy="4389900"/>
          </a:xfrm>
          <a:prstGeom prst="rect">
            <a:avLst/>
          </a:prstGeom>
          <a:noFill/>
          <a:ln>
            <a:noFill/>
          </a:ln>
        </p:spPr>
        <p:txBody>
          <a:bodyPr spcFirstLastPara="1" wrap="square" lIns="91425" tIns="45700" rIns="91425" bIns="45700" anchor="t" anchorCtr="0">
            <a:noAutofit/>
          </a:bodyPr>
          <a:lstStyle>
            <a:lvl1pPr marL="457200" lvl="0" indent="-431800" algn="l">
              <a:lnSpc>
                <a:spcPct val="100000"/>
              </a:lnSpc>
              <a:spcBef>
                <a:spcPts val="640"/>
              </a:spcBef>
              <a:spcAft>
                <a:spcPts val="0"/>
              </a:spcAft>
              <a:buClr>
                <a:schemeClr val="dk1"/>
              </a:buClr>
              <a:buSzPts val="3200"/>
              <a:buChar char="•"/>
              <a:defRPr sz="3200"/>
            </a:lvl1pPr>
            <a:lvl2pPr marL="914400" lvl="1" indent="-406400" algn="l">
              <a:lnSpc>
                <a:spcPct val="100000"/>
              </a:lnSpc>
              <a:spcBef>
                <a:spcPts val="560"/>
              </a:spcBef>
              <a:spcAft>
                <a:spcPts val="0"/>
              </a:spcAft>
              <a:buClr>
                <a:schemeClr val="dk1"/>
              </a:buClr>
              <a:buSzPts val="2800"/>
              <a:buChar char="–"/>
              <a:defRPr sz="2800"/>
            </a:lvl2pPr>
            <a:lvl3pPr marL="1371600" lvl="2" indent="-381000" algn="l">
              <a:lnSpc>
                <a:spcPct val="100000"/>
              </a:lnSpc>
              <a:spcBef>
                <a:spcPts val="480"/>
              </a:spcBef>
              <a:spcAft>
                <a:spcPts val="0"/>
              </a:spcAft>
              <a:buClr>
                <a:schemeClr val="dk1"/>
              </a:buClr>
              <a:buSzPts val="2400"/>
              <a:buChar char="•"/>
              <a:defRPr sz="2400"/>
            </a:lvl3pPr>
            <a:lvl4pPr marL="1828800" lvl="3" indent="-355600" algn="l">
              <a:lnSpc>
                <a:spcPct val="100000"/>
              </a:lnSpc>
              <a:spcBef>
                <a:spcPts val="400"/>
              </a:spcBef>
              <a:spcAft>
                <a:spcPts val="0"/>
              </a:spcAft>
              <a:buClr>
                <a:schemeClr val="dk1"/>
              </a:buClr>
              <a:buSzPts val="2000"/>
              <a:buChar char="–"/>
              <a:defRPr sz="2000"/>
            </a:lvl4pPr>
            <a:lvl5pPr marL="2286000" lvl="4" indent="-355600" algn="l">
              <a:lnSpc>
                <a:spcPct val="100000"/>
              </a:lnSpc>
              <a:spcBef>
                <a:spcPts val="400"/>
              </a:spcBef>
              <a:spcAft>
                <a:spcPts val="0"/>
              </a:spcAft>
              <a:buClr>
                <a:schemeClr val="dk1"/>
              </a:buClr>
              <a:buSzPts val="2000"/>
              <a:buChar char="»"/>
              <a:defRPr sz="2000"/>
            </a:lvl5pPr>
            <a:lvl6pPr marL="2743200" lvl="5" indent="-355600" algn="l">
              <a:lnSpc>
                <a:spcPct val="100000"/>
              </a:lnSpc>
              <a:spcBef>
                <a:spcPts val="400"/>
              </a:spcBef>
              <a:spcAft>
                <a:spcPts val="0"/>
              </a:spcAft>
              <a:buClr>
                <a:schemeClr val="dk1"/>
              </a:buClr>
              <a:buSzPts val="2000"/>
              <a:buChar char="•"/>
              <a:defRPr sz="2000"/>
            </a:lvl6pPr>
            <a:lvl7pPr marL="3200400" lvl="6" indent="-355600" algn="l">
              <a:lnSpc>
                <a:spcPct val="100000"/>
              </a:lnSpc>
              <a:spcBef>
                <a:spcPts val="400"/>
              </a:spcBef>
              <a:spcAft>
                <a:spcPts val="0"/>
              </a:spcAft>
              <a:buClr>
                <a:schemeClr val="dk1"/>
              </a:buClr>
              <a:buSzPts val="2000"/>
              <a:buChar char="•"/>
              <a:defRPr sz="2000"/>
            </a:lvl7pPr>
            <a:lvl8pPr marL="3657600" lvl="7" indent="-355600" algn="l">
              <a:lnSpc>
                <a:spcPct val="100000"/>
              </a:lnSpc>
              <a:spcBef>
                <a:spcPts val="400"/>
              </a:spcBef>
              <a:spcAft>
                <a:spcPts val="0"/>
              </a:spcAft>
              <a:buClr>
                <a:schemeClr val="dk1"/>
              </a:buClr>
              <a:buSzPts val="2000"/>
              <a:buChar char="•"/>
              <a:defRPr sz="2000"/>
            </a:lvl8pPr>
            <a:lvl9pPr marL="4114800" lvl="8" indent="-355600" algn="l">
              <a:lnSpc>
                <a:spcPct val="100000"/>
              </a:lnSpc>
              <a:spcBef>
                <a:spcPts val="400"/>
              </a:spcBef>
              <a:spcAft>
                <a:spcPts val="0"/>
              </a:spcAft>
              <a:buClr>
                <a:schemeClr val="dk1"/>
              </a:buClr>
              <a:buSzPts val="2000"/>
              <a:buChar char="•"/>
              <a:defRPr sz="2000"/>
            </a:lvl9pPr>
          </a:lstStyle>
          <a:p>
            <a:endParaRPr/>
          </a:p>
        </p:txBody>
      </p:sp>
      <p:sp>
        <p:nvSpPr>
          <p:cNvPr id="53" name="Google Shape;53;p11"/>
          <p:cNvSpPr txBox="1">
            <a:spLocks noGrp="1"/>
          </p:cNvSpPr>
          <p:nvPr>
            <p:ph type="body" idx="2"/>
          </p:nvPr>
        </p:nvSpPr>
        <p:spPr>
          <a:xfrm>
            <a:off x="457200" y="1076325"/>
            <a:ext cx="3008400" cy="35184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54" name="Google Shape;54;p11"/>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11"/>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11"/>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Len nadpis" type="titleOnly">
  <p:cSld name="TITLE_ONLY">
    <p:spTree>
      <p:nvGrpSpPr>
        <p:cNvPr id="1" name="Shape 57"/>
        <p:cNvGrpSpPr/>
        <p:nvPr/>
      </p:nvGrpSpPr>
      <p:grpSpPr>
        <a:xfrm>
          <a:off x="0" y="0"/>
          <a:ext cx="0" cy="0"/>
          <a:chOff x="0" y="0"/>
          <a:chExt cx="0" cy="0"/>
        </a:xfrm>
      </p:grpSpPr>
      <p:sp>
        <p:nvSpPr>
          <p:cNvPr id="58" name="Google Shape;58;p13"/>
          <p:cNvSpPr txBox="1">
            <a:spLocks noGrp="1"/>
          </p:cNvSpPr>
          <p:nvPr>
            <p:ph type="title"/>
          </p:nvPr>
        </p:nvSpPr>
        <p:spPr>
          <a:xfrm>
            <a:off x="457200" y="205978"/>
            <a:ext cx="8229600" cy="8574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59" name="Google Shape;59;p13"/>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13"/>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13"/>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Porovnanie" type="twoTxTwoObj">
  <p:cSld name="TWO_OBJECTS_WITH_TEXT">
    <p:spTree>
      <p:nvGrpSpPr>
        <p:cNvPr id="1" name="Shape 62"/>
        <p:cNvGrpSpPr/>
        <p:nvPr/>
      </p:nvGrpSpPr>
      <p:grpSpPr>
        <a:xfrm>
          <a:off x="0" y="0"/>
          <a:ext cx="0" cy="0"/>
          <a:chOff x="0" y="0"/>
          <a:chExt cx="0" cy="0"/>
        </a:xfrm>
      </p:grpSpPr>
      <p:sp>
        <p:nvSpPr>
          <p:cNvPr id="63" name="Google Shape;63;p14"/>
          <p:cNvSpPr txBox="1">
            <a:spLocks noGrp="1"/>
          </p:cNvSpPr>
          <p:nvPr>
            <p:ph type="title"/>
          </p:nvPr>
        </p:nvSpPr>
        <p:spPr>
          <a:xfrm>
            <a:off x="457200" y="205978"/>
            <a:ext cx="8229600" cy="8574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64" name="Google Shape;64;p14"/>
          <p:cNvSpPr txBox="1">
            <a:spLocks noGrp="1"/>
          </p:cNvSpPr>
          <p:nvPr>
            <p:ph type="body" idx="1"/>
          </p:nvPr>
        </p:nvSpPr>
        <p:spPr>
          <a:xfrm>
            <a:off x="457200" y="1151335"/>
            <a:ext cx="4040100" cy="479700"/>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65" name="Google Shape;65;p14"/>
          <p:cNvSpPr txBox="1">
            <a:spLocks noGrp="1"/>
          </p:cNvSpPr>
          <p:nvPr>
            <p:ph type="body" idx="2"/>
          </p:nvPr>
        </p:nvSpPr>
        <p:spPr>
          <a:xfrm>
            <a:off x="457200" y="1631156"/>
            <a:ext cx="4040100" cy="2963400"/>
          </a:xfrm>
          <a:prstGeom prst="rect">
            <a:avLst/>
          </a:prstGeom>
          <a:noFill/>
          <a:ln>
            <a:noFill/>
          </a:ln>
        </p:spPr>
        <p:txBody>
          <a:bodyPr spcFirstLastPara="1" wrap="square" lIns="91425" tIns="45700" rIns="91425" bIns="45700" anchor="t" anchorCtr="0">
            <a:no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66" name="Google Shape;66;p14"/>
          <p:cNvSpPr txBox="1">
            <a:spLocks noGrp="1"/>
          </p:cNvSpPr>
          <p:nvPr>
            <p:ph type="body" idx="3"/>
          </p:nvPr>
        </p:nvSpPr>
        <p:spPr>
          <a:xfrm>
            <a:off x="4645025" y="1151335"/>
            <a:ext cx="4041900" cy="479700"/>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67" name="Google Shape;67;p14"/>
          <p:cNvSpPr txBox="1">
            <a:spLocks noGrp="1"/>
          </p:cNvSpPr>
          <p:nvPr>
            <p:ph type="body" idx="4"/>
          </p:nvPr>
        </p:nvSpPr>
        <p:spPr>
          <a:xfrm>
            <a:off x="4645025" y="1631156"/>
            <a:ext cx="4041900" cy="2963400"/>
          </a:xfrm>
          <a:prstGeom prst="rect">
            <a:avLst/>
          </a:prstGeom>
          <a:noFill/>
          <a:ln>
            <a:noFill/>
          </a:ln>
        </p:spPr>
        <p:txBody>
          <a:bodyPr spcFirstLastPara="1" wrap="square" lIns="91425" tIns="45700" rIns="91425" bIns="45700" anchor="t" anchorCtr="0">
            <a:no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68" name="Google Shape;68;p14"/>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14"/>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14"/>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Dva obsahy" type="twoObj">
  <p:cSld name="TWO_OBJECTS">
    <p:spTree>
      <p:nvGrpSpPr>
        <p:cNvPr id="1" name="Shape 71"/>
        <p:cNvGrpSpPr/>
        <p:nvPr/>
      </p:nvGrpSpPr>
      <p:grpSpPr>
        <a:xfrm>
          <a:off x="0" y="0"/>
          <a:ext cx="0" cy="0"/>
          <a:chOff x="0" y="0"/>
          <a:chExt cx="0" cy="0"/>
        </a:xfrm>
      </p:grpSpPr>
      <p:sp>
        <p:nvSpPr>
          <p:cNvPr id="72" name="Google Shape;72;p15"/>
          <p:cNvSpPr txBox="1">
            <a:spLocks noGrp="1"/>
          </p:cNvSpPr>
          <p:nvPr>
            <p:ph type="title"/>
          </p:nvPr>
        </p:nvSpPr>
        <p:spPr>
          <a:xfrm>
            <a:off x="457200" y="205978"/>
            <a:ext cx="8229600" cy="8574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73" name="Google Shape;73;p15"/>
          <p:cNvSpPr txBox="1">
            <a:spLocks noGrp="1"/>
          </p:cNvSpPr>
          <p:nvPr>
            <p:ph type="body" idx="1"/>
          </p:nvPr>
        </p:nvSpPr>
        <p:spPr>
          <a:xfrm>
            <a:off x="457200" y="1200150"/>
            <a:ext cx="4038600" cy="3394500"/>
          </a:xfrm>
          <a:prstGeom prst="rect">
            <a:avLst/>
          </a:prstGeom>
          <a:noFill/>
          <a:ln>
            <a:noFill/>
          </a:ln>
        </p:spPr>
        <p:txBody>
          <a:bodyPr spcFirstLastPara="1" wrap="square" lIns="91425" tIns="45700" rIns="91425" bIns="45700" anchor="t" anchorCtr="0">
            <a:no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74" name="Google Shape;74;p15"/>
          <p:cNvSpPr txBox="1">
            <a:spLocks noGrp="1"/>
          </p:cNvSpPr>
          <p:nvPr>
            <p:ph type="body" idx="2"/>
          </p:nvPr>
        </p:nvSpPr>
        <p:spPr>
          <a:xfrm>
            <a:off x="4648200" y="1200150"/>
            <a:ext cx="4038600" cy="3394500"/>
          </a:xfrm>
          <a:prstGeom prst="rect">
            <a:avLst/>
          </a:prstGeom>
          <a:noFill/>
          <a:ln>
            <a:noFill/>
          </a:ln>
        </p:spPr>
        <p:txBody>
          <a:bodyPr spcFirstLastPara="1" wrap="square" lIns="91425" tIns="45700" rIns="91425" bIns="45700" anchor="t" anchorCtr="0">
            <a:no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75" name="Google Shape;75;p15"/>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15"/>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15"/>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Hlavička sekcie" type="secHead">
  <p:cSld name="SECTION_HEADER">
    <p:spTree>
      <p:nvGrpSpPr>
        <p:cNvPr id="1" name="Shape 78"/>
        <p:cNvGrpSpPr/>
        <p:nvPr/>
      </p:nvGrpSpPr>
      <p:grpSpPr>
        <a:xfrm>
          <a:off x="0" y="0"/>
          <a:ext cx="0" cy="0"/>
          <a:chOff x="0" y="0"/>
          <a:chExt cx="0" cy="0"/>
        </a:xfrm>
      </p:grpSpPr>
      <p:sp>
        <p:nvSpPr>
          <p:cNvPr id="79" name="Google Shape;79;p16"/>
          <p:cNvSpPr txBox="1">
            <a:spLocks noGrp="1"/>
          </p:cNvSpPr>
          <p:nvPr>
            <p:ph type="title"/>
          </p:nvPr>
        </p:nvSpPr>
        <p:spPr>
          <a:xfrm>
            <a:off x="722313" y="3305175"/>
            <a:ext cx="7772400" cy="10215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sz="4000" b="1" cap="none"/>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80" name="Google Shape;80;p16"/>
          <p:cNvSpPr txBox="1">
            <a:spLocks noGrp="1"/>
          </p:cNvSpPr>
          <p:nvPr>
            <p:ph type="body" idx="1"/>
          </p:nvPr>
        </p:nvSpPr>
        <p:spPr>
          <a:xfrm>
            <a:off x="722313" y="2180035"/>
            <a:ext cx="7772400" cy="1125000"/>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400"/>
              </a:spcBef>
              <a:spcAft>
                <a:spcPts val="0"/>
              </a:spcAft>
              <a:buClr>
                <a:srgbClr val="888888"/>
              </a:buClr>
              <a:buSzPts val="2000"/>
              <a:buNone/>
              <a:defRPr sz="2000">
                <a:solidFill>
                  <a:srgbClr val="888888"/>
                </a:solidFill>
              </a:defRPr>
            </a:lvl1pPr>
            <a:lvl2pPr marL="914400" lvl="1" indent="-228600" algn="l">
              <a:lnSpc>
                <a:spcPct val="100000"/>
              </a:lnSpc>
              <a:spcBef>
                <a:spcPts val="360"/>
              </a:spcBef>
              <a:spcAft>
                <a:spcPts val="0"/>
              </a:spcAft>
              <a:buClr>
                <a:srgbClr val="888888"/>
              </a:buClr>
              <a:buSzPts val="1800"/>
              <a:buNone/>
              <a:defRPr sz="1800">
                <a:solidFill>
                  <a:srgbClr val="888888"/>
                </a:solidFill>
              </a:defRPr>
            </a:lvl2pPr>
            <a:lvl3pPr marL="1371600" lvl="2" indent="-228600" algn="l">
              <a:lnSpc>
                <a:spcPct val="100000"/>
              </a:lnSpc>
              <a:spcBef>
                <a:spcPts val="320"/>
              </a:spcBef>
              <a:spcAft>
                <a:spcPts val="0"/>
              </a:spcAft>
              <a:buClr>
                <a:srgbClr val="888888"/>
              </a:buClr>
              <a:buSzPts val="1600"/>
              <a:buNone/>
              <a:defRPr sz="1600">
                <a:solidFill>
                  <a:srgbClr val="888888"/>
                </a:solidFill>
              </a:defRPr>
            </a:lvl3pPr>
            <a:lvl4pPr marL="1828800" lvl="3" indent="-228600" algn="l">
              <a:lnSpc>
                <a:spcPct val="100000"/>
              </a:lnSpc>
              <a:spcBef>
                <a:spcPts val="280"/>
              </a:spcBef>
              <a:spcAft>
                <a:spcPts val="0"/>
              </a:spcAft>
              <a:buClr>
                <a:srgbClr val="888888"/>
              </a:buClr>
              <a:buSzPts val="1400"/>
              <a:buNone/>
              <a:defRPr sz="1400">
                <a:solidFill>
                  <a:srgbClr val="888888"/>
                </a:solidFill>
              </a:defRPr>
            </a:lvl4pPr>
            <a:lvl5pPr marL="2286000" lvl="4" indent="-228600" algn="l">
              <a:lnSpc>
                <a:spcPct val="100000"/>
              </a:lnSpc>
              <a:spcBef>
                <a:spcPts val="280"/>
              </a:spcBef>
              <a:spcAft>
                <a:spcPts val="0"/>
              </a:spcAft>
              <a:buClr>
                <a:srgbClr val="888888"/>
              </a:buClr>
              <a:buSzPts val="1400"/>
              <a:buNone/>
              <a:defRPr sz="1400">
                <a:solidFill>
                  <a:srgbClr val="888888"/>
                </a:solidFill>
              </a:defRPr>
            </a:lvl5pPr>
            <a:lvl6pPr marL="2743200" lvl="5" indent="-228600" algn="l">
              <a:lnSpc>
                <a:spcPct val="100000"/>
              </a:lnSpc>
              <a:spcBef>
                <a:spcPts val="28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81" name="Google Shape;81;p16"/>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16"/>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16"/>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1pPr>
            <a:lvl2pPr marL="0" marR="0" lvl="1"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2pPr>
            <a:lvl3pPr marL="0" marR="0" lvl="2"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3pPr>
            <a:lvl4pPr marL="0" marR="0" lvl="3"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4pPr>
            <a:lvl5pPr marL="0" marR="0" lvl="4"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5pPr>
            <a:lvl6pPr marL="0" marR="0" lvl="5"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6pPr>
            <a:lvl7pPr marL="0" marR="0" lvl="6"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7pPr>
            <a:lvl8pPr marL="0" marR="0" lvl="7"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8pPr>
            <a:lvl9pPr marL="0" marR="0" lvl="8"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0">
            <a:alphaModFix/>
          </a:blip>
          <a:stretch>
            <a:fillRect/>
          </a:stretch>
        </a:blipFill>
        <a:effectLst/>
      </p:bgPr>
    </p:bg>
    <p:spTree>
      <p:nvGrpSpPr>
        <p:cNvPr id="1" name="Shape 9"/>
        <p:cNvGrpSpPr/>
        <p:nvPr/>
      </p:nvGrpSpPr>
      <p:grpSpPr>
        <a:xfrm>
          <a:off x="0" y="0"/>
          <a:ext cx="0" cy="0"/>
          <a:chOff x="0" y="0"/>
          <a:chExt cx="0" cy="0"/>
        </a:xfrm>
      </p:grpSpPr>
      <p:sp>
        <p:nvSpPr>
          <p:cNvPr id="10" name="Google Shape;10;p5"/>
          <p:cNvSpPr txBox="1">
            <a:spLocks noGrp="1"/>
          </p:cNvSpPr>
          <p:nvPr>
            <p:ph type="title"/>
          </p:nvPr>
        </p:nvSpPr>
        <p:spPr>
          <a:xfrm>
            <a:off x="457200" y="205978"/>
            <a:ext cx="8229600" cy="8574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1pPr>
            <a:lvl2pPr marR="0" lvl="1"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2pPr>
            <a:lvl3pPr marR="0" lvl="2"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3pPr>
            <a:lvl4pPr marR="0" lvl="3"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4pPr>
            <a:lvl5pPr marR="0" lvl="4"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5pPr>
            <a:lvl6pPr marR="0" lvl="5"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6pPr>
            <a:lvl7pPr marR="0" lvl="6"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7pPr>
            <a:lvl8pPr marR="0" lvl="7"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8pPr>
            <a:lvl9pPr marR="0" lvl="8"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9pPr>
          </a:lstStyle>
          <a:p>
            <a:endParaRPr/>
          </a:p>
        </p:txBody>
      </p:sp>
      <p:sp>
        <p:nvSpPr>
          <p:cNvPr id="11" name="Google Shape;11;p5"/>
          <p:cNvSpPr txBox="1">
            <a:spLocks noGrp="1"/>
          </p:cNvSpPr>
          <p:nvPr>
            <p:ph type="body" idx="1"/>
          </p:nvPr>
        </p:nvSpPr>
        <p:spPr>
          <a:xfrm>
            <a:off x="457200" y="1200150"/>
            <a:ext cx="8229600" cy="3394500"/>
          </a:xfrm>
          <a:prstGeom prst="rect">
            <a:avLst/>
          </a:prstGeom>
          <a:noFill/>
          <a:ln>
            <a:noFill/>
          </a:ln>
        </p:spPr>
        <p:txBody>
          <a:bodyPr spcFirstLastPara="1" wrap="square" lIns="91425" tIns="45700" rIns="91425" bIns="45700" anchor="t" anchorCtr="0">
            <a:no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5"/>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98989"/>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3" name="Google Shape;13;p5"/>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4" name="Google Shape;14;p5"/>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sz="1400">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9" r:id="rId1"/>
    <p:sldLayoutId id="2147483653" r:id="rId2"/>
    <p:sldLayoutId id="2147483654" r:id="rId3"/>
    <p:sldLayoutId id="2147483655" r:id="rId4"/>
    <p:sldLayoutId id="2147483656" r:id="rId5"/>
    <p:sldLayoutId id="2147483657" r:id="rId6"/>
    <p:sldLayoutId id="2147483658" r:id="rId7"/>
    <p:sldLayoutId id="2147483659"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1.xml"/><Relationship Id="rId7" Type="http://schemas.openxmlformats.org/officeDocument/2006/relationships/image" Target="../media/image6.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3.png"/><Relationship Id="rId5" Type="http://schemas.openxmlformats.org/officeDocument/2006/relationships/image" Target="../media/image5.png"/><Relationship Id="rId10" Type="http://schemas.openxmlformats.org/officeDocument/2006/relationships/image" Target="../media/image4.png"/><Relationship Id="rId4" Type="http://schemas.openxmlformats.org/officeDocument/2006/relationships/notesSlide" Target="../notesSlides/notesSlide10.xml"/><Relationship Id="rId9" Type="http://schemas.openxmlformats.org/officeDocument/2006/relationships/image" Target="../media/image14.png"/></Relationships>
</file>

<file path=ppt/slides/_rels/slide1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1.xml"/><Relationship Id="rId7" Type="http://schemas.openxmlformats.org/officeDocument/2006/relationships/image" Target="../media/image6.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notesSlide" Target="../notesSlides/notesSlide11.xml"/><Relationship Id="rId9" Type="http://schemas.openxmlformats.org/officeDocument/2006/relationships/image" Target="../media/image4.png"/></Relationships>
</file>

<file path=ppt/slides/_rels/slide1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1.xml"/><Relationship Id="rId7" Type="http://schemas.openxmlformats.org/officeDocument/2006/relationships/image" Target="../media/image6.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3.png"/><Relationship Id="rId5" Type="http://schemas.openxmlformats.org/officeDocument/2006/relationships/image" Target="../media/image5.png"/><Relationship Id="rId10" Type="http://schemas.openxmlformats.org/officeDocument/2006/relationships/image" Target="../media/image4.png"/><Relationship Id="rId4" Type="http://schemas.openxmlformats.org/officeDocument/2006/relationships/notesSlide" Target="../notesSlides/notesSlide12.xml"/><Relationship Id="rId9" Type="http://schemas.openxmlformats.org/officeDocument/2006/relationships/image" Target="../media/image17.png"/></Relationships>
</file>

<file path=ppt/slides/_rels/slide1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1.xml"/><Relationship Id="rId7" Type="http://schemas.openxmlformats.org/officeDocument/2006/relationships/image" Target="../media/image6.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notesSlide" Target="../notesSlides/notesSlide13.xml"/><Relationship Id="rId9" Type="http://schemas.openxmlformats.org/officeDocument/2006/relationships/image" Target="../media/image4.png"/></Relationships>
</file>

<file path=ppt/slides/_rels/slide1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1.xml"/><Relationship Id="rId7" Type="http://schemas.openxmlformats.org/officeDocument/2006/relationships/image" Target="../media/image6.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notesSlide" Target="../notesSlides/notesSlide14.xml"/><Relationship Id="rId9" Type="http://schemas.openxmlformats.org/officeDocument/2006/relationships/image" Target="../media/image4.png"/></Relationships>
</file>

<file path=ppt/slides/_rels/slide1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1.xml"/><Relationship Id="rId7" Type="http://schemas.openxmlformats.org/officeDocument/2006/relationships/image" Target="../media/image6.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notesSlide" Target="../notesSlides/notesSlide15.xml"/><Relationship Id="rId9" Type="http://schemas.openxmlformats.org/officeDocument/2006/relationships/image" Target="../media/image4.png"/></Relationships>
</file>

<file path=ppt/slides/_rels/slide1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1.xml"/><Relationship Id="rId7" Type="http://schemas.openxmlformats.org/officeDocument/2006/relationships/image" Target="../media/image6.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notesSlide" Target="../notesSlides/notesSlide16.xml"/><Relationship Id="rId9" Type="http://schemas.openxmlformats.org/officeDocument/2006/relationships/image" Target="../media/image4.png"/></Relationships>
</file>

<file path=ppt/slides/_rels/slide1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Layout" Target="../slideLayouts/slideLayout1.xml"/><Relationship Id="rId7" Type="http://schemas.openxmlformats.org/officeDocument/2006/relationships/image" Target="../media/image6.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notesSlide" Target="../notesSlides/notesSlide17.xml"/><Relationship Id="rId9" Type="http://schemas.openxmlformats.org/officeDocument/2006/relationships/image" Target="../media/image4.png"/></Relationships>
</file>

<file path=ppt/slides/_rels/slide1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slideLayout" Target="../slideLayouts/slideLayout1.xml"/><Relationship Id="rId7" Type="http://schemas.openxmlformats.org/officeDocument/2006/relationships/image" Target="../media/image6.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notesSlide" Target="../notesSlides/notesSlide18.xml"/><Relationship Id="rId9" Type="http://schemas.openxmlformats.org/officeDocument/2006/relationships/image" Target="../media/image4.png"/></Relationships>
</file>

<file path=ppt/slides/_rels/slide1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slideLayout" Target="../slideLayouts/slideLayout1.xml"/><Relationship Id="rId7" Type="http://schemas.openxmlformats.org/officeDocument/2006/relationships/image" Target="../media/image6.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notesSlide" Target="../notesSlides/notesSlide19.xml"/><Relationship Id="rId9" Type="http://schemas.openxmlformats.org/officeDocument/2006/relationships/image" Target="../media/image4.png"/></Relationships>
</file>

<file path=ppt/slides/_rels/slide2.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slideLayout" Target="../slideLayouts/slideLayout1.xml"/><Relationship Id="rId7" Type="http://schemas.openxmlformats.org/officeDocument/2006/relationships/image" Target="../media/image6.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notesSlide" Target="../notesSlides/notesSlide2.xml"/><Relationship Id="rId9"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20.xml"/></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6.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6.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4.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hyperlink" Target="https://slovakaid.sk/zaradenie/aktualne-vyhlasene-vyzvy/" TargetMode="Externa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8.png"/><Relationship Id="rId5" Type="http://schemas.openxmlformats.org/officeDocument/2006/relationships/image" Target="../media/image5.png"/><Relationship Id="rId10" Type="http://schemas.openxmlformats.org/officeDocument/2006/relationships/image" Target="../media/image4.png"/><Relationship Id="rId4" Type="http://schemas.openxmlformats.org/officeDocument/2006/relationships/notesSlide" Target="../notesSlides/notesSlide6.xml"/><Relationship Id="rId9" Type="http://schemas.openxmlformats.org/officeDocument/2006/relationships/image" Target="../media/image6.png"/></Relationships>
</file>

<file path=ppt/slides/_rels/slide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1.xml"/><Relationship Id="rId7" Type="http://schemas.openxmlformats.org/officeDocument/2006/relationships/image" Target="../media/image6.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3.png"/><Relationship Id="rId5" Type="http://schemas.openxmlformats.org/officeDocument/2006/relationships/image" Target="../media/image5.png"/><Relationship Id="rId10" Type="http://schemas.openxmlformats.org/officeDocument/2006/relationships/image" Target="../media/image4.png"/><Relationship Id="rId4" Type="http://schemas.openxmlformats.org/officeDocument/2006/relationships/notesSlide" Target="../notesSlides/notesSlide7.xml"/><Relationship Id="rId9" Type="http://schemas.openxmlformats.org/officeDocument/2006/relationships/image" Target="../media/image10.png"/></Relationships>
</file>

<file path=ppt/slides/_rels/slide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1.xml"/><Relationship Id="rId7" Type="http://schemas.openxmlformats.org/officeDocument/2006/relationships/image" Target="../media/image6.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notesSlide" Target="../notesSlides/notesSlide8.xml"/><Relationship Id="rId9" Type="http://schemas.openxmlformats.org/officeDocument/2006/relationships/image" Target="../media/image4.png"/></Relationships>
</file>

<file path=ppt/slides/_rels/slide9.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1.xml"/><Relationship Id="rId7" Type="http://schemas.openxmlformats.org/officeDocument/2006/relationships/image" Target="../media/image6.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notesSlide" Target="../notesSlides/notesSlide9.xml"/><Relationship Id="rId9"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5">
            <a:alphaModFix/>
          </a:blip>
          <a:stretch>
            <a:fillRect/>
          </a:stretch>
        </a:blipFill>
        <a:effectLst/>
      </p:bgPr>
    </p:bg>
    <p:spTree>
      <p:nvGrpSpPr>
        <p:cNvPr id="1" name="Shape 257"/>
        <p:cNvGrpSpPr/>
        <p:nvPr/>
      </p:nvGrpSpPr>
      <p:grpSpPr>
        <a:xfrm>
          <a:off x="0" y="0"/>
          <a:ext cx="0" cy="0"/>
          <a:chOff x="0" y="0"/>
          <a:chExt cx="0" cy="0"/>
        </a:xfrm>
      </p:grpSpPr>
      <p:sp>
        <p:nvSpPr>
          <p:cNvPr id="258" name="Google Shape;258;gc3692f58e4_0_176"/>
          <p:cNvSpPr txBox="1"/>
          <p:nvPr/>
        </p:nvSpPr>
        <p:spPr>
          <a:xfrm>
            <a:off x="909650" y="4505325"/>
            <a:ext cx="3024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chemeClr val="lt1"/>
                </a:solidFill>
                <a:latin typeface="Source Sans Pro" panose="020B0503030403020204" pitchFamily="34" charset="0"/>
                <a:ea typeface="Source Sans Pro" panose="020B0503030403020204" pitchFamily="34" charset="0"/>
                <a:cs typeface="Calibri"/>
                <a:sym typeface="Calibri"/>
              </a:rPr>
              <a:t>www.slovakaid.sk</a:t>
            </a:r>
            <a:endParaRPr sz="1400" b="0" i="0" u="none" strike="noStrike" cap="none" dirty="0">
              <a:solidFill>
                <a:srgbClr val="000000"/>
              </a:solidFill>
              <a:latin typeface="Source Sans Pro" panose="020B0503030403020204" pitchFamily="34" charset="0"/>
              <a:ea typeface="Source Sans Pro" panose="020B0503030403020204" pitchFamily="34" charset="0"/>
              <a:sym typeface="Arial"/>
            </a:endParaRPr>
          </a:p>
        </p:txBody>
      </p:sp>
      <p:pic>
        <p:nvPicPr>
          <p:cNvPr id="259" name="Google Shape;259;gc3692f58e4_0_176"/>
          <p:cNvPicPr preferRelativeResize="0"/>
          <p:nvPr/>
        </p:nvPicPr>
        <p:blipFill rotWithShape="1">
          <a:blip r:embed="rId6">
            <a:alphaModFix/>
          </a:blip>
          <a:srcRect l="4111" r="4120"/>
          <a:stretch/>
        </p:blipFill>
        <p:spPr>
          <a:xfrm>
            <a:off x="618325" y="1341950"/>
            <a:ext cx="3163100" cy="1640925"/>
          </a:xfrm>
          <a:prstGeom prst="rect">
            <a:avLst/>
          </a:prstGeom>
          <a:noFill/>
          <a:ln>
            <a:noFill/>
          </a:ln>
        </p:spPr>
      </p:pic>
      <p:sp>
        <p:nvSpPr>
          <p:cNvPr id="260" name="Google Shape;260;gc3692f58e4_0_176"/>
          <p:cNvSpPr txBox="1"/>
          <p:nvPr/>
        </p:nvSpPr>
        <p:spPr>
          <a:xfrm>
            <a:off x="933450" y="3402227"/>
            <a:ext cx="5763912" cy="1169773"/>
          </a:xfrm>
          <a:prstGeom prst="rect">
            <a:avLst/>
          </a:prstGeom>
          <a:noFill/>
          <a:ln>
            <a:noFill/>
          </a:ln>
        </p:spPr>
        <p:txBody>
          <a:bodyPr spcFirstLastPara="1" wrap="square" lIns="50800" tIns="25400" rIns="50800" bIns="25400" anchor="t" anchorCtr="0">
            <a:noAutofit/>
          </a:bodyPr>
          <a:lstStyle/>
          <a:p>
            <a:pPr marL="0" marR="0" lvl="0" indent="0" algn="l" rtl="0">
              <a:lnSpc>
                <a:spcPct val="100000"/>
              </a:lnSpc>
              <a:spcBef>
                <a:spcPts val="0"/>
              </a:spcBef>
              <a:spcAft>
                <a:spcPts val="0"/>
              </a:spcAft>
              <a:buClr>
                <a:srgbClr val="000000"/>
              </a:buClr>
              <a:buSzPts val="2700"/>
              <a:buFont typeface="Arial"/>
              <a:buNone/>
            </a:pPr>
            <a:r>
              <a:rPr lang="sk-SK" sz="2000" b="1" dirty="0">
                <a:solidFill>
                  <a:schemeClr val="bg1"/>
                </a:solidFill>
                <a:effectLst/>
                <a:latin typeface="Source Sans Pro" panose="020B0503030403020204" pitchFamily="34" charset="0"/>
                <a:ea typeface="Source Sans Pro" panose="020B0503030403020204" pitchFamily="34" charset="0"/>
                <a:cs typeface="Times New Roman" panose="02020603050405020304" pitchFamily="18" charset="0"/>
                <a:sym typeface="Source Sans Pro"/>
              </a:rPr>
              <a:t>Ž</a:t>
            </a:r>
            <a:r>
              <a:rPr lang="en-GB" sz="1800" b="1" dirty="0" err="1">
                <a:solidFill>
                  <a:schemeClr val="bg1"/>
                </a:solidFill>
                <a:effectLst/>
                <a:latin typeface="Source Sans Pro" panose="020B0503030403020204" pitchFamily="34" charset="0"/>
                <a:ea typeface="Source Sans Pro" panose="020B0503030403020204" pitchFamily="34" charset="0"/>
                <a:cs typeface="Times New Roman" panose="02020603050405020304" pitchFamily="18" charset="0"/>
              </a:rPr>
              <a:t>iados</a:t>
            </a:r>
            <a:r>
              <a:rPr lang="sk-SK" sz="1800" b="1" dirty="0">
                <a:solidFill>
                  <a:schemeClr val="bg1"/>
                </a:solidFill>
                <a:effectLst/>
                <a:latin typeface="Source Sans Pro" panose="020B0503030403020204" pitchFamily="34" charset="0"/>
                <a:ea typeface="Source Sans Pro" panose="020B0503030403020204" pitchFamily="34" charset="0"/>
                <a:cs typeface="Times New Roman" panose="02020603050405020304" pitchFamily="18" charset="0"/>
              </a:rPr>
              <a:t>ť</a:t>
            </a:r>
            <a:r>
              <a:rPr lang="en-GB" sz="1800" b="1" dirty="0">
                <a:solidFill>
                  <a:schemeClr val="bg1"/>
                </a:solidFill>
                <a:effectLst/>
                <a:latin typeface="Source Sans Pro" panose="020B0503030403020204" pitchFamily="34" charset="0"/>
                <a:ea typeface="Source Sans Pro" panose="020B0503030403020204" pitchFamily="34" charset="0"/>
                <a:cs typeface="Times New Roman" panose="02020603050405020304" pitchFamily="18" charset="0"/>
              </a:rPr>
              <a:t> o </a:t>
            </a:r>
            <a:r>
              <a:rPr lang="en-GB" sz="1800" b="1" dirty="0" err="1">
                <a:solidFill>
                  <a:schemeClr val="bg1"/>
                </a:solidFill>
                <a:effectLst/>
                <a:latin typeface="Source Sans Pro" panose="020B0503030403020204" pitchFamily="34" charset="0"/>
                <a:ea typeface="Source Sans Pro" panose="020B0503030403020204" pitchFamily="34" charset="0"/>
                <a:cs typeface="Times New Roman" panose="02020603050405020304" pitchFamily="18" charset="0"/>
              </a:rPr>
              <a:t>poskytnutie</a:t>
            </a:r>
            <a:r>
              <a:rPr lang="en-GB" sz="1800" b="1" dirty="0">
                <a:solidFill>
                  <a:schemeClr val="bg1"/>
                </a:solidFill>
                <a:effectLst/>
                <a:latin typeface="Source Sans Pro" panose="020B0503030403020204" pitchFamily="34" charset="0"/>
                <a:ea typeface="Source Sans Pro" panose="020B0503030403020204" pitchFamily="34" charset="0"/>
                <a:cs typeface="Times New Roman" panose="02020603050405020304" pitchFamily="18" charset="0"/>
              </a:rPr>
              <a:t> </a:t>
            </a:r>
            <a:r>
              <a:rPr lang="en-GB" sz="1800" b="1" dirty="0" err="1">
                <a:solidFill>
                  <a:schemeClr val="bg1"/>
                </a:solidFill>
                <a:effectLst/>
                <a:latin typeface="Source Sans Pro" panose="020B0503030403020204" pitchFamily="34" charset="0"/>
                <a:ea typeface="Source Sans Pro" panose="020B0503030403020204" pitchFamily="34" charset="0"/>
                <a:cs typeface="Times New Roman" panose="02020603050405020304" pitchFamily="18" charset="0"/>
              </a:rPr>
              <a:t>dotácie</a:t>
            </a:r>
            <a:r>
              <a:rPr lang="en-GB" sz="1800" b="1" dirty="0">
                <a:solidFill>
                  <a:schemeClr val="bg1"/>
                </a:solidFill>
                <a:effectLst/>
                <a:latin typeface="Source Sans Pro" panose="020B0503030403020204" pitchFamily="34" charset="0"/>
                <a:ea typeface="Source Sans Pro" panose="020B0503030403020204" pitchFamily="34" charset="0"/>
                <a:cs typeface="Times New Roman" panose="02020603050405020304" pitchFamily="18" charset="0"/>
              </a:rPr>
              <a:t> </a:t>
            </a:r>
            <a:endParaRPr lang="sk-SK" sz="1800" b="1" dirty="0">
              <a:solidFill>
                <a:schemeClr val="bg1"/>
              </a:solidFill>
              <a:effectLst/>
              <a:latin typeface="Source Sans Pro" panose="020B0503030403020204" pitchFamily="34" charset="0"/>
              <a:ea typeface="Source Sans Pro" panose="020B0503030403020204" pitchFamily="34" charset="0"/>
              <a:cs typeface="Times New Roman" panose="02020603050405020304" pitchFamily="18" charset="0"/>
            </a:endParaRPr>
          </a:p>
          <a:p>
            <a:pPr marL="0" marR="0" lvl="0" indent="0" algn="l" rtl="0">
              <a:lnSpc>
                <a:spcPct val="100000"/>
              </a:lnSpc>
              <a:spcBef>
                <a:spcPts val="0"/>
              </a:spcBef>
              <a:spcAft>
                <a:spcPts val="0"/>
              </a:spcAft>
              <a:buClr>
                <a:srgbClr val="000000"/>
              </a:buClr>
              <a:buSzPts val="2700"/>
              <a:buFont typeface="Arial"/>
              <a:buNone/>
            </a:pPr>
            <a:r>
              <a:rPr lang="en-GB" sz="1800" b="1" dirty="0" err="1">
                <a:solidFill>
                  <a:schemeClr val="bg1"/>
                </a:solidFill>
                <a:effectLst/>
                <a:latin typeface="Source Sans Pro" panose="020B0503030403020204" pitchFamily="34" charset="0"/>
                <a:ea typeface="Source Sans Pro" panose="020B0503030403020204" pitchFamily="34" charset="0"/>
                <a:cs typeface="Times New Roman" panose="02020603050405020304" pitchFamily="18" charset="0"/>
              </a:rPr>
              <a:t>na</a:t>
            </a:r>
            <a:r>
              <a:rPr lang="en-GB" sz="1800" b="1" dirty="0">
                <a:solidFill>
                  <a:schemeClr val="bg1"/>
                </a:solidFill>
                <a:effectLst/>
                <a:latin typeface="Source Sans Pro" panose="020B0503030403020204" pitchFamily="34" charset="0"/>
                <a:ea typeface="Source Sans Pro" panose="020B0503030403020204" pitchFamily="34" charset="0"/>
                <a:cs typeface="Times New Roman" panose="02020603050405020304" pitchFamily="18" charset="0"/>
              </a:rPr>
              <a:t> </a:t>
            </a:r>
            <a:r>
              <a:rPr lang="en-GB" sz="1800" b="1" dirty="0" err="1">
                <a:solidFill>
                  <a:schemeClr val="bg1"/>
                </a:solidFill>
                <a:effectLst/>
                <a:latin typeface="Source Sans Pro" panose="020B0503030403020204" pitchFamily="34" charset="0"/>
                <a:ea typeface="Source Sans Pro" panose="020B0503030403020204" pitchFamily="34" charset="0"/>
                <a:cs typeface="Times New Roman" panose="02020603050405020304" pitchFamily="18" charset="0"/>
              </a:rPr>
              <a:t>projekty</a:t>
            </a:r>
            <a:r>
              <a:rPr lang="en-GB" sz="1800" b="1" dirty="0">
                <a:solidFill>
                  <a:schemeClr val="bg1"/>
                </a:solidFill>
                <a:effectLst/>
                <a:latin typeface="Source Sans Pro" panose="020B0503030403020204" pitchFamily="34" charset="0"/>
                <a:ea typeface="Source Sans Pro" panose="020B0503030403020204" pitchFamily="34" charset="0"/>
                <a:cs typeface="Times New Roman" panose="02020603050405020304" pitchFamily="18" charset="0"/>
              </a:rPr>
              <a:t> </a:t>
            </a:r>
            <a:r>
              <a:rPr lang="en-GB" sz="1800" b="1" dirty="0" err="1">
                <a:solidFill>
                  <a:schemeClr val="bg1"/>
                </a:solidFill>
                <a:effectLst/>
                <a:latin typeface="Source Sans Pro" panose="020B0503030403020204" pitchFamily="34" charset="0"/>
                <a:ea typeface="Source Sans Pro" panose="020B0503030403020204" pitchFamily="34" charset="0"/>
                <a:cs typeface="Times New Roman" panose="02020603050405020304" pitchFamily="18" charset="0"/>
              </a:rPr>
              <a:t>rozvojovej</a:t>
            </a:r>
            <a:r>
              <a:rPr lang="en-GB" sz="1800" b="1" dirty="0">
                <a:solidFill>
                  <a:schemeClr val="bg1"/>
                </a:solidFill>
                <a:effectLst/>
                <a:latin typeface="Source Sans Pro" panose="020B0503030403020204" pitchFamily="34" charset="0"/>
                <a:ea typeface="Source Sans Pro" panose="020B0503030403020204" pitchFamily="34" charset="0"/>
                <a:cs typeface="Times New Roman" panose="02020603050405020304" pitchFamily="18" charset="0"/>
              </a:rPr>
              <a:t> </a:t>
            </a:r>
            <a:r>
              <a:rPr lang="en-GB" sz="1800" b="1" dirty="0" err="1">
                <a:solidFill>
                  <a:schemeClr val="bg1"/>
                </a:solidFill>
                <a:effectLst/>
                <a:latin typeface="Source Sans Pro" panose="020B0503030403020204" pitchFamily="34" charset="0"/>
                <a:ea typeface="Source Sans Pro" panose="020B0503030403020204" pitchFamily="34" charset="0"/>
                <a:cs typeface="Times New Roman" panose="02020603050405020304" pitchFamily="18" charset="0"/>
              </a:rPr>
              <a:t>spolupráce</a:t>
            </a:r>
            <a:r>
              <a:rPr lang="sk-SK" sz="1800" b="1" dirty="0">
                <a:solidFill>
                  <a:schemeClr val="bg1"/>
                </a:solidFill>
                <a:effectLst/>
                <a:latin typeface="Source Sans Pro" panose="020B0503030403020204" pitchFamily="34" charset="0"/>
                <a:ea typeface="Source Sans Pro" panose="020B0503030403020204" pitchFamily="34" charset="0"/>
                <a:cs typeface="Times New Roman" panose="02020603050405020304" pitchFamily="18" charset="0"/>
              </a:rPr>
              <a:t> 2026</a:t>
            </a:r>
          </a:p>
          <a:p>
            <a:pPr marL="0" marR="0" lvl="0" indent="0" algn="l" rtl="0">
              <a:lnSpc>
                <a:spcPct val="100000"/>
              </a:lnSpc>
              <a:spcBef>
                <a:spcPts val="0"/>
              </a:spcBef>
              <a:spcAft>
                <a:spcPts val="0"/>
              </a:spcAft>
              <a:buClr>
                <a:srgbClr val="000000"/>
              </a:buClr>
              <a:buSzPts val="2700"/>
              <a:buFont typeface="Arial"/>
              <a:buNone/>
            </a:pPr>
            <a:endParaRPr lang="sk-SK" sz="1800" b="1" dirty="0">
              <a:solidFill>
                <a:schemeClr val="bg1"/>
              </a:solidFill>
              <a:effectLst/>
              <a:latin typeface="Source Sans Pro" panose="020B0503030403020204" pitchFamily="34" charset="0"/>
              <a:ea typeface="Source Sans Pro" panose="020B0503030403020204" pitchFamily="34" charset="0"/>
              <a:cs typeface="Times New Roman" panose="02020603050405020304" pitchFamily="18" charset="0"/>
            </a:endParaRPr>
          </a:p>
          <a:p>
            <a:pPr marL="0" marR="0" lvl="0" indent="0" algn="l" rtl="0">
              <a:lnSpc>
                <a:spcPct val="100000"/>
              </a:lnSpc>
              <a:spcBef>
                <a:spcPts val="0"/>
              </a:spcBef>
              <a:spcAft>
                <a:spcPts val="0"/>
              </a:spcAft>
              <a:buClr>
                <a:srgbClr val="000000"/>
              </a:buClr>
              <a:buSzPts val="2700"/>
              <a:buFont typeface="Arial"/>
              <a:buNone/>
            </a:pPr>
            <a:r>
              <a:rPr lang="en-US" sz="1400" b="1" i="0" u="none" strike="noStrike" cap="none" dirty="0">
                <a:solidFill>
                  <a:schemeClr val="lt1"/>
                </a:solidFill>
                <a:latin typeface="Source Sans Pro"/>
                <a:ea typeface="Source Sans Pro"/>
                <a:cs typeface="Source Sans Pro"/>
                <a:sym typeface="Source Sans Pro"/>
              </a:rPr>
              <a:t>S</a:t>
            </a:r>
            <a:r>
              <a:rPr lang="en-US" b="1" dirty="0">
                <a:solidFill>
                  <a:schemeClr val="lt1"/>
                </a:solidFill>
                <a:latin typeface="Source Sans Pro"/>
                <a:ea typeface="Source Sans Pro"/>
                <a:cs typeface="Source Sans Pro"/>
                <a:sym typeface="Source Sans Pro"/>
              </a:rPr>
              <a:t>lovak</a:t>
            </a:r>
            <a:r>
              <a:rPr lang="en-US" sz="1400" b="1" i="0" u="none" strike="noStrike" cap="none" dirty="0">
                <a:solidFill>
                  <a:schemeClr val="lt1"/>
                </a:solidFill>
                <a:latin typeface="Source Sans Pro"/>
                <a:ea typeface="Source Sans Pro"/>
                <a:cs typeface="Source Sans Pro"/>
                <a:sym typeface="Source Sans Pro"/>
              </a:rPr>
              <a:t>A</a:t>
            </a:r>
            <a:r>
              <a:rPr lang="en-US" b="1" dirty="0">
                <a:solidFill>
                  <a:schemeClr val="lt1"/>
                </a:solidFill>
                <a:latin typeface="Source Sans Pro"/>
                <a:ea typeface="Source Sans Pro"/>
                <a:cs typeface="Source Sans Pro"/>
                <a:sym typeface="Source Sans Pro"/>
              </a:rPr>
              <a:t>id</a:t>
            </a:r>
            <a:r>
              <a:rPr lang="en-US" sz="1400" b="1" i="0" u="none" strike="noStrike" cap="none" dirty="0">
                <a:solidFill>
                  <a:schemeClr val="lt1"/>
                </a:solidFill>
                <a:latin typeface="Source Sans Pro Black"/>
                <a:ea typeface="Source Sans Pro Black"/>
                <a:cs typeface="Source Sans Pro Black"/>
                <a:sym typeface="Source Sans Pro Black"/>
              </a:rPr>
              <a:t> </a:t>
            </a:r>
            <a:r>
              <a:rPr lang="en-US" sz="1400" b="0" i="0" u="none" strike="noStrike" cap="none" dirty="0">
                <a:solidFill>
                  <a:schemeClr val="lt1"/>
                </a:solidFill>
                <a:latin typeface="Source Sans Pro"/>
                <a:ea typeface="Source Sans Pro"/>
                <a:cs typeface="Source Sans Pro"/>
                <a:sym typeface="Source Sans Pro"/>
              </a:rPr>
              <a:t>GOOD IDEA SLOVAKIA</a:t>
            </a:r>
            <a:endParaRPr sz="1400" b="0" i="0" u="none" strike="noStrike" cap="none" dirty="0">
              <a:solidFill>
                <a:schemeClr val="lt1"/>
              </a:solidFill>
              <a:latin typeface="Source Sans Pro"/>
              <a:ea typeface="Source Sans Pro"/>
              <a:cs typeface="Source Sans Pro"/>
              <a:sym typeface="Source Sans Pro"/>
            </a:endParaRPr>
          </a:p>
        </p:txBody>
      </p:sp>
      <p:pic>
        <p:nvPicPr>
          <p:cNvPr id="11" name="Zvuk 10">
            <a:hlinkClick r:id="" action="ppaction://media"/>
            <a:extLst>
              <a:ext uri="{FF2B5EF4-FFF2-40B4-BE49-F238E27FC236}">
                <a16:creationId xmlns:a16="http://schemas.microsoft.com/office/drawing/2014/main" id="{770C5D92-51DE-8D23-F173-17FC163CE9CF}"/>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76563" t="-76563" r="-76563" b="-76563"/>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10533"/>
    </mc:Choice>
    <mc:Fallback>
      <p:transition spd="slow" advTm="105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5">
            <a:alphaModFix/>
          </a:blip>
          <a:stretch>
            <a:fillRect/>
          </a:stretch>
        </a:blipFill>
        <a:effectLst/>
      </p:bgPr>
    </p:bg>
    <p:spTree>
      <p:nvGrpSpPr>
        <p:cNvPr id="1" name="Shape 290"/>
        <p:cNvGrpSpPr/>
        <p:nvPr/>
      </p:nvGrpSpPr>
      <p:grpSpPr>
        <a:xfrm>
          <a:off x="0" y="0"/>
          <a:ext cx="0" cy="0"/>
          <a:chOff x="0" y="0"/>
          <a:chExt cx="0" cy="0"/>
        </a:xfrm>
      </p:grpSpPr>
      <p:sp>
        <p:nvSpPr>
          <p:cNvPr id="291" name="Google Shape;291;gc3692f58e4_0_25"/>
          <p:cNvSpPr txBox="1">
            <a:spLocks noGrp="1"/>
          </p:cNvSpPr>
          <p:nvPr>
            <p:ph type="subTitle" idx="4294967295"/>
          </p:nvPr>
        </p:nvSpPr>
        <p:spPr>
          <a:xfrm>
            <a:off x="280314" y="1066305"/>
            <a:ext cx="6799122" cy="771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17375E"/>
              </a:buClr>
              <a:buSzPts val="3200"/>
              <a:buFont typeface="Arial"/>
              <a:buNone/>
            </a:pPr>
            <a:r>
              <a:rPr lang="sk-SK" sz="1800" b="1" dirty="0">
                <a:solidFill>
                  <a:srgbClr val="195091"/>
                </a:solidFill>
                <a:latin typeface="Source Sans Pro"/>
                <a:ea typeface="Source Sans Pro"/>
                <a:cs typeface="Source Sans Pro"/>
                <a:sym typeface="Source Sans Pro"/>
              </a:rPr>
              <a:t>5. Miesto realizácie projektu</a:t>
            </a:r>
            <a:endParaRPr sz="1800" b="1" i="0" u="none" strike="noStrike" cap="none" dirty="0">
              <a:solidFill>
                <a:srgbClr val="195091"/>
              </a:solidFill>
              <a:latin typeface="Source Sans Pro"/>
              <a:ea typeface="Source Sans Pro"/>
              <a:cs typeface="Source Sans Pro"/>
              <a:sym typeface="Source Sans Pro"/>
            </a:endParaRPr>
          </a:p>
        </p:txBody>
      </p:sp>
      <p:pic>
        <p:nvPicPr>
          <p:cNvPr id="295" name="Google Shape;295;gc3692f58e4_0_25"/>
          <p:cNvPicPr preferRelativeResize="0"/>
          <p:nvPr/>
        </p:nvPicPr>
        <p:blipFill rotWithShape="1">
          <a:blip r:embed="rId6">
            <a:alphaModFix/>
          </a:blip>
          <a:srcRect l="4287" r="4296"/>
          <a:stretch/>
        </p:blipFill>
        <p:spPr>
          <a:xfrm>
            <a:off x="5646275" y="0"/>
            <a:ext cx="1207168" cy="628651"/>
          </a:xfrm>
          <a:prstGeom prst="rect">
            <a:avLst/>
          </a:prstGeom>
          <a:noFill/>
          <a:ln>
            <a:noFill/>
          </a:ln>
        </p:spPr>
      </p:pic>
      <p:pic>
        <p:nvPicPr>
          <p:cNvPr id="296" name="Google Shape;296;gc3692f58e4_0_25"/>
          <p:cNvPicPr preferRelativeResize="0"/>
          <p:nvPr/>
        </p:nvPicPr>
        <p:blipFill rotWithShape="1">
          <a:blip r:embed="rId7">
            <a:alphaModFix/>
          </a:blip>
          <a:srcRect/>
          <a:stretch/>
        </p:blipFill>
        <p:spPr>
          <a:xfrm>
            <a:off x="7010400" y="125601"/>
            <a:ext cx="1826694" cy="503048"/>
          </a:xfrm>
          <a:prstGeom prst="rect">
            <a:avLst/>
          </a:prstGeom>
          <a:noFill/>
          <a:ln>
            <a:noFill/>
          </a:ln>
        </p:spPr>
      </p:pic>
      <p:pic>
        <p:nvPicPr>
          <p:cNvPr id="2" name="Obrázok 1">
            <a:extLst>
              <a:ext uri="{FF2B5EF4-FFF2-40B4-BE49-F238E27FC236}">
                <a16:creationId xmlns:a16="http://schemas.microsoft.com/office/drawing/2014/main" id="{FD2C521B-E65A-4A15-38B9-E292F2633447}"/>
              </a:ext>
            </a:extLst>
          </p:cNvPr>
          <p:cNvPicPr>
            <a:picLocks noChangeAspect="1"/>
          </p:cNvPicPr>
          <p:nvPr/>
        </p:nvPicPr>
        <p:blipFill rotWithShape="1">
          <a:blip r:embed="rId8"/>
          <a:srcRect b="10292"/>
          <a:stretch/>
        </p:blipFill>
        <p:spPr>
          <a:xfrm>
            <a:off x="280314" y="2588925"/>
            <a:ext cx="3228975" cy="2392510"/>
          </a:xfrm>
          <a:prstGeom prst="rect">
            <a:avLst/>
          </a:prstGeom>
        </p:spPr>
      </p:pic>
      <p:pic>
        <p:nvPicPr>
          <p:cNvPr id="5" name="Obrázok 4">
            <a:extLst>
              <a:ext uri="{FF2B5EF4-FFF2-40B4-BE49-F238E27FC236}">
                <a16:creationId xmlns:a16="http://schemas.microsoft.com/office/drawing/2014/main" id="{172CEA8F-4994-0C76-B176-15654C7C63A6}"/>
              </a:ext>
            </a:extLst>
          </p:cNvPr>
          <p:cNvPicPr>
            <a:picLocks noChangeAspect="1"/>
          </p:cNvPicPr>
          <p:nvPr/>
        </p:nvPicPr>
        <p:blipFill>
          <a:blip r:embed="rId9"/>
          <a:stretch>
            <a:fillRect/>
          </a:stretch>
        </p:blipFill>
        <p:spPr>
          <a:xfrm>
            <a:off x="498969" y="1719488"/>
            <a:ext cx="6020640" cy="523948"/>
          </a:xfrm>
          <a:prstGeom prst="rect">
            <a:avLst/>
          </a:prstGeom>
        </p:spPr>
      </p:pic>
      <p:sp>
        <p:nvSpPr>
          <p:cNvPr id="6" name="BlokTextu 5">
            <a:extLst>
              <a:ext uri="{FF2B5EF4-FFF2-40B4-BE49-F238E27FC236}">
                <a16:creationId xmlns:a16="http://schemas.microsoft.com/office/drawing/2014/main" id="{AE43F678-6023-701B-1DAE-5C1D9A43B5E6}"/>
              </a:ext>
            </a:extLst>
          </p:cNvPr>
          <p:cNvSpPr txBox="1"/>
          <p:nvPr/>
        </p:nvSpPr>
        <p:spPr>
          <a:xfrm>
            <a:off x="4051300" y="2638419"/>
            <a:ext cx="4785794" cy="1668214"/>
          </a:xfrm>
          <a:prstGeom prst="rect">
            <a:avLst/>
          </a:prstGeom>
          <a:noFill/>
        </p:spPr>
        <p:txBody>
          <a:bodyPr wrap="square" rtlCol="0">
            <a:spAutoFit/>
          </a:bodyPr>
          <a:lstStyle/>
          <a:p>
            <a:pPr marL="285750" indent="-285750">
              <a:lnSpc>
                <a:spcPct val="150000"/>
              </a:lnSpc>
              <a:buClr>
                <a:srgbClr val="C00000"/>
              </a:buClr>
              <a:buFont typeface="Wingdings" panose="05000000000000000000" pitchFamily="2" charset="2"/>
              <a:buChar char="§"/>
            </a:pPr>
            <a:r>
              <a:rPr lang="sk-SK" dirty="0">
                <a:latin typeface="Source Sans Pro" panose="020B0503030403020204" pitchFamily="34" charset="0"/>
                <a:ea typeface="Source Sans Pro" panose="020B0503030403020204" pitchFamily="34" charset="0"/>
              </a:rPr>
              <a:t>Odporúčame zváženie miesta realizácie humanitárnych projektov, a to najmä v kontexte možného zhoršenia bezpečnostnej situácie. </a:t>
            </a:r>
          </a:p>
          <a:p>
            <a:pPr marL="285750" indent="-285750">
              <a:lnSpc>
                <a:spcPct val="150000"/>
              </a:lnSpc>
              <a:buClr>
                <a:srgbClr val="C00000"/>
              </a:buClr>
              <a:buFont typeface="Wingdings" panose="05000000000000000000" pitchFamily="2" charset="2"/>
              <a:buChar char="§"/>
            </a:pPr>
            <a:r>
              <a:rPr lang="sk-SK" dirty="0">
                <a:latin typeface="Source Sans Pro" panose="020B0503030403020204" pitchFamily="34" charset="0"/>
                <a:ea typeface="Source Sans Pro" panose="020B0503030403020204" pitchFamily="34" charset="0"/>
              </a:rPr>
              <a:t>Do úvahy sa berie stanovisko ZÚ SR, ktoré prihliada na bezpečnostnú situáciu v danej oblasti.</a:t>
            </a:r>
          </a:p>
        </p:txBody>
      </p:sp>
      <p:pic>
        <p:nvPicPr>
          <p:cNvPr id="14" name="Zvuk 13">
            <a:hlinkClick r:id="" action="ppaction://media"/>
            <a:extLst>
              <a:ext uri="{FF2B5EF4-FFF2-40B4-BE49-F238E27FC236}">
                <a16:creationId xmlns:a16="http://schemas.microsoft.com/office/drawing/2014/main" id="{A5DF1CB3-FDCC-7951-7B3B-B9949669F642}"/>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76563" t="-76563" r="-76563" b="-76563"/>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2283751397"/>
      </p:ext>
    </p:extLst>
  </p:cSld>
  <p:clrMapOvr>
    <a:masterClrMapping/>
  </p:clrMapOvr>
  <mc:AlternateContent xmlns:mc="http://schemas.openxmlformats.org/markup-compatibility/2006" xmlns:p14="http://schemas.microsoft.com/office/powerpoint/2010/main">
    <mc:Choice Requires="p14">
      <p:transition spd="slow" p14:dur="2000" advTm="52833"/>
    </mc:Choice>
    <mc:Fallback xmlns="">
      <p:transition spd="slow" advTm="528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5">
            <a:alphaModFix/>
          </a:blip>
          <a:stretch>
            <a:fillRect/>
          </a:stretch>
        </a:blipFill>
        <a:effectLst/>
      </p:bgPr>
    </p:bg>
    <p:spTree>
      <p:nvGrpSpPr>
        <p:cNvPr id="1" name="Shape 290"/>
        <p:cNvGrpSpPr/>
        <p:nvPr/>
      </p:nvGrpSpPr>
      <p:grpSpPr>
        <a:xfrm>
          <a:off x="0" y="0"/>
          <a:ext cx="0" cy="0"/>
          <a:chOff x="0" y="0"/>
          <a:chExt cx="0" cy="0"/>
        </a:xfrm>
      </p:grpSpPr>
      <p:sp>
        <p:nvSpPr>
          <p:cNvPr id="291" name="Google Shape;291;gc3692f58e4_0_25"/>
          <p:cNvSpPr txBox="1">
            <a:spLocks noGrp="1"/>
          </p:cNvSpPr>
          <p:nvPr>
            <p:ph type="subTitle" idx="4294967295"/>
          </p:nvPr>
        </p:nvSpPr>
        <p:spPr>
          <a:xfrm>
            <a:off x="109728" y="1045125"/>
            <a:ext cx="6799122" cy="771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17375E"/>
              </a:buClr>
              <a:buSzPts val="3200"/>
              <a:buFont typeface="Arial"/>
              <a:buNone/>
            </a:pPr>
            <a:r>
              <a:rPr lang="sk-SK" sz="1800" b="1" dirty="0">
                <a:solidFill>
                  <a:srgbClr val="195091"/>
                </a:solidFill>
                <a:latin typeface="Source Sans Pro"/>
                <a:ea typeface="Source Sans Pro"/>
                <a:cs typeface="Source Sans Pro"/>
                <a:sym typeface="Source Sans Pro"/>
              </a:rPr>
              <a:t>6. Popis východiskovej situácie</a:t>
            </a:r>
            <a:endParaRPr sz="1800" b="1" i="0" u="none" strike="noStrike" cap="none" dirty="0">
              <a:solidFill>
                <a:srgbClr val="195091"/>
              </a:solidFill>
              <a:latin typeface="Source Sans Pro"/>
              <a:ea typeface="Source Sans Pro"/>
              <a:cs typeface="Source Sans Pro"/>
              <a:sym typeface="Source Sans Pro"/>
            </a:endParaRPr>
          </a:p>
        </p:txBody>
      </p:sp>
      <p:pic>
        <p:nvPicPr>
          <p:cNvPr id="295" name="Google Shape;295;gc3692f58e4_0_25"/>
          <p:cNvPicPr preferRelativeResize="0"/>
          <p:nvPr/>
        </p:nvPicPr>
        <p:blipFill rotWithShape="1">
          <a:blip r:embed="rId6">
            <a:alphaModFix/>
          </a:blip>
          <a:srcRect l="4287" r="4296"/>
          <a:stretch/>
        </p:blipFill>
        <p:spPr>
          <a:xfrm>
            <a:off x="5646275" y="0"/>
            <a:ext cx="1207168" cy="628651"/>
          </a:xfrm>
          <a:prstGeom prst="rect">
            <a:avLst/>
          </a:prstGeom>
          <a:noFill/>
          <a:ln>
            <a:noFill/>
          </a:ln>
        </p:spPr>
      </p:pic>
      <p:pic>
        <p:nvPicPr>
          <p:cNvPr id="296" name="Google Shape;296;gc3692f58e4_0_25"/>
          <p:cNvPicPr preferRelativeResize="0"/>
          <p:nvPr/>
        </p:nvPicPr>
        <p:blipFill rotWithShape="1">
          <a:blip r:embed="rId7">
            <a:alphaModFix/>
          </a:blip>
          <a:srcRect/>
          <a:stretch/>
        </p:blipFill>
        <p:spPr>
          <a:xfrm>
            <a:off x="7010400" y="125601"/>
            <a:ext cx="1826694" cy="503048"/>
          </a:xfrm>
          <a:prstGeom prst="rect">
            <a:avLst/>
          </a:prstGeom>
          <a:noFill/>
          <a:ln>
            <a:noFill/>
          </a:ln>
        </p:spPr>
      </p:pic>
      <p:pic>
        <p:nvPicPr>
          <p:cNvPr id="4" name="Obrázok 3">
            <a:extLst>
              <a:ext uri="{FF2B5EF4-FFF2-40B4-BE49-F238E27FC236}">
                <a16:creationId xmlns:a16="http://schemas.microsoft.com/office/drawing/2014/main" id="{E303F4D1-EE73-E771-62F3-ACB148365157}"/>
              </a:ext>
            </a:extLst>
          </p:cNvPr>
          <p:cNvPicPr>
            <a:picLocks noChangeAspect="1"/>
          </p:cNvPicPr>
          <p:nvPr/>
        </p:nvPicPr>
        <p:blipFill>
          <a:blip r:embed="rId8"/>
          <a:stretch>
            <a:fillRect/>
          </a:stretch>
        </p:blipFill>
        <p:spPr>
          <a:xfrm>
            <a:off x="3633848" y="1045125"/>
            <a:ext cx="5221273" cy="3831675"/>
          </a:xfrm>
          <a:prstGeom prst="rect">
            <a:avLst/>
          </a:prstGeom>
        </p:spPr>
      </p:pic>
      <p:pic>
        <p:nvPicPr>
          <p:cNvPr id="25" name="Zvuk 24">
            <a:hlinkClick r:id="" action="ppaction://media"/>
            <a:extLst>
              <a:ext uri="{FF2B5EF4-FFF2-40B4-BE49-F238E27FC236}">
                <a16:creationId xmlns:a16="http://schemas.microsoft.com/office/drawing/2014/main" id="{443AFBB5-F4E7-E978-4B55-748A69367988}"/>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76563" t="-76563" r="-76563" b="-76563"/>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139777952"/>
      </p:ext>
    </p:extLst>
  </p:cSld>
  <p:clrMapOvr>
    <a:masterClrMapping/>
  </p:clrMapOvr>
  <mc:AlternateContent xmlns:mc="http://schemas.openxmlformats.org/markup-compatibility/2006" xmlns:p14="http://schemas.microsoft.com/office/powerpoint/2010/main">
    <mc:Choice Requires="p14">
      <p:transition spd="slow" p14:dur="2000" advTm="79321"/>
    </mc:Choice>
    <mc:Fallback xmlns="">
      <p:transition spd="slow" advTm="793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5">
            <a:alphaModFix/>
          </a:blip>
          <a:stretch>
            <a:fillRect/>
          </a:stretch>
        </a:blipFill>
        <a:effectLst/>
      </p:bgPr>
    </p:bg>
    <p:spTree>
      <p:nvGrpSpPr>
        <p:cNvPr id="1" name="Shape 290"/>
        <p:cNvGrpSpPr/>
        <p:nvPr/>
      </p:nvGrpSpPr>
      <p:grpSpPr>
        <a:xfrm>
          <a:off x="0" y="0"/>
          <a:ext cx="0" cy="0"/>
          <a:chOff x="0" y="0"/>
          <a:chExt cx="0" cy="0"/>
        </a:xfrm>
      </p:grpSpPr>
      <p:sp>
        <p:nvSpPr>
          <p:cNvPr id="291" name="Google Shape;291;gc3692f58e4_0_25"/>
          <p:cNvSpPr txBox="1">
            <a:spLocks noGrp="1"/>
          </p:cNvSpPr>
          <p:nvPr>
            <p:ph type="subTitle" idx="4294967295"/>
          </p:nvPr>
        </p:nvSpPr>
        <p:spPr>
          <a:xfrm>
            <a:off x="123569" y="1078076"/>
            <a:ext cx="6729874" cy="771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17375E"/>
              </a:buClr>
              <a:buSzPts val="3200"/>
              <a:buFont typeface="Arial"/>
              <a:buNone/>
            </a:pPr>
            <a:r>
              <a:rPr lang="sk-SK" sz="1800" b="1" i="0" u="none" strike="noStrike" cap="none" dirty="0">
                <a:solidFill>
                  <a:srgbClr val="195091"/>
                </a:solidFill>
                <a:latin typeface="Source Sans Pro"/>
                <a:ea typeface="Source Sans Pro"/>
                <a:cs typeface="Source Sans Pro"/>
                <a:sym typeface="Source Sans Pro"/>
              </a:rPr>
              <a:t>7. Cieľová skupina</a:t>
            </a:r>
            <a:endParaRPr sz="1800" b="1" i="0" u="none" strike="noStrike" cap="none" dirty="0">
              <a:solidFill>
                <a:srgbClr val="195091"/>
              </a:solidFill>
              <a:latin typeface="Source Sans Pro"/>
              <a:ea typeface="Source Sans Pro"/>
              <a:cs typeface="Source Sans Pro"/>
              <a:sym typeface="Source Sans Pro"/>
            </a:endParaRPr>
          </a:p>
        </p:txBody>
      </p:sp>
      <p:pic>
        <p:nvPicPr>
          <p:cNvPr id="295" name="Google Shape;295;gc3692f58e4_0_25"/>
          <p:cNvPicPr preferRelativeResize="0"/>
          <p:nvPr/>
        </p:nvPicPr>
        <p:blipFill rotWithShape="1">
          <a:blip r:embed="rId6">
            <a:alphaModFix/>
          </a:blip>
          <a:srcRect l="4287" r="4296"/>
          <a:stretch/>
        </p:blipFill>
        <p:spPr>
          <a:xfrm>
            <a:off x="5646275" y="0"/>
            <a:ext cx="1207168" cy="628651"/>
          </a:xfrm>
          <a:prstGeom prst="rect">
            <a:avLst/>
          </a:prstGeom>
          <a:noFill/>
          <a:ln>
            <a:noFill/>
          </a:ln>
        </p:spPr>
      </p:pic>
      <p:pic>
        <p:nvPicPr>
          <p:cNvPr id="296" name="Google Shape;296;gc3692f58e4_0_25"/>
          <p:cNvPicPr preferRelativeResize="0"/>
          <p:nvPr/>
        </p:nvPicPr>
        <p:blipFill rotWithShape="1">
          <a:blip r:embed="rId7">
            <a:alphaModFix/>
          </a:blip>
          <a:srcRect/>
          <a:stretch/>
        </p:blipFill>
        <p:spPr>
          <a:xfrm>
            <a:off x="7010400" y="125601"/>
            <a:ext cx="1826694" cy="503048"/>
          </a:xfrm>
          <a:prstGeom prst="rect">
            <a:avLst/>
          </a:prstGeom>
          <a:noFill/>
          <a:ln>
            <a:noFill/>
          </a:ln>
        </p:spPr>
      </p:pic>
      <p:pic>
        <p:nvPicPr>
          <p:cNvPr id="3" name="Obrázok 2">
            <a:extLst>
              <a:ext uri="{FF2B5EF4-FFF2-40B4-BE49-F238E27FC236}">
                <a16:creationId xmlns:a16="http://schemas.microsoft.com/office/drawing/2014/main" id="{BCF9B2ED-D438-A3C9-D90B-4D04DB801800}"/>
              </a:ext>
            </a:extLst>
          </p:cNvPr>
          <p:cNvPicPr>
            <a:picLocks noChangeAspect="1"/>
          </p:cNvPicPr>
          <p:nvPr/>
        </p:nvPicPr>
        <p:blipFill>
          <a:blip r:embed="rId8"/>
          <a:stretch>
            <a:fillRect/>
          </a:stretch>
        </p:blipFill>
        <p:spPr>
          <a:xfrm>
            <a:off x="188580" y="1520885"/>
            <a:ext cx="4275107" cy="2101729"/>
          </a:xfrm>
          <a:prstGeom prst="rect">
            <a:avLst/>
          </a:prstGeom>
          <a:ln>
            <a:solidFill>
              <a:schemeClr val="tx1"/>
            </a:solidFill>
          </a:ln>
        </p:spPr>
      </p:pic>
      <p:pic>
        <p:nvPicPr>
          <p:cNvPr id="5" name="Obrázok 4">
            <a:extLst>
              <a:ext uri="{FF2B5EF4-FFF2-40B4-BE49-F238E27FC236}">
                <a16:creationId xmlns:a16="http://schemas.microsoft.com/office/drawing/2014/main" id="{1E080C17-2003-1A58-57B3-94464D213BDB}"/>
              </a:ext>
            </a:extLst>
          </p:cNvPr>
          <p:cNvPicPr>
            <a:picLocks noChangeAspect="1"/>
          </p:cNvPicPr>
          <p:nvPr/>
        </p:nvPicPr>
        <p:blipFill>
          <a:blip r:embed="rId9"/>
          <a:stretch>
            <a:fillRect/>
          </a:stretch>
        </p:blipFill>
        <p:spPr>
          <a:xfrm>
            <a:off x="4670522" y="1520885"/>
            <a:ext cx="4262844" cy="3191180"/>
          </a:xfrm>
          <a:prstGeom prst="rect">
            <a:avLst/>
          </a:prstGeom>
          <a:ln>
            <a:solidFill>
              <a:schemeClr val="tx1"/>
            </a:solidFill>
          </a:ln>
        </p:spPr>
      </p:pic>
      <p:pic>
        <p:nvPicPr>
          <p:cNvPr id="19" name="Zvuk 18">
            <a:hlinkClick r:id="" action="ppaction://media"/>
            <a:extLst>
              <a:ext uri="{FF2B5EF4-FFF2-40B4-BE49-F238E27FC236}">
                <a16:creationId xmlns:a16="http://schemas.microsoft.com/office/drawing/2014/main" id="{E822F9FF-441E-74D3-3BE5-551211375D2C}"/>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76563" t="-76563" r="-76563" b="-76563"/>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2647724867"/>
      </p:ext>
    </p:extLst>
  </p:cSld>
  <p:clrMapOvr>
    <a:masterClrMapping/>
  </p:clrMapOvr>
  <mc:AlternateContent xmlns:mc="http://schemas.openxmlformats.org/markup-compatibility/2006" xmlns:p14="http://schemas.microsoft.com/office/powerpoint/2010/main">
    <mc:Choice Requires="p14">
      <p:transition spd="slow" p14:dur="2000" advTm="96174"/>
    </mc:Choice>
    <mc:Fallback xmlns="">
      <p:transition spd="slow" advTm="961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5">
            <a:alphaModFix/>
          </a:blip>
          <a:stretch>
            <a:fillRect/>
          </a:stretch>
        </a:blipFill>
        <a:effectLst/>
      </p:bgPr>
    </p:bg>
    <p:spTree>
      <p:nvGrpSpPr>
        <p:cNvPr id="1" name="Shape 290"/>
        <p:cNvGrpSpPr/>
        <p:nvPr/>
      </p:nvGrpSpPr>
      <p:grpSpPr>
        <a:xfrm>
          <a:off x="0" y="0"/>
          <a:ext cx="0" cy="0"/>
          <a:chOff x="0" y="0"/>
          <a:chExt cx="0" cy="0"/>
        </a:xfrm>
      </p:grpSpPr>
      <p:sp>
        <p:nvSpPr>
          <p:cNvPr id="291" name="Google Shape;291;gc3692f58e4_0_25"/>
          <p:cNvSpPr txBox="1">
            <a:spLocks noGrp="1"/>
          </p:cNvSpPr>
          <p:nvPr>
            <p:ph type="subTitle" idx="4294967295"/>
          </p:nvPr>
        </p:nvSpPr>
        <p:spPr>
          <a:xfrm>
            <a:off x="260454" y="1085317"/>
            <a:ext cx="4874254" cy="347607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17375E"/>
              </a:buClr>
              <a:buSzPts val="3200"/>
              <a:buFont typeface="Arial"/>
              <a:buNone/>
            </a:pPr>
            <a:r>
              <a:rPr lang="sk-SK" sz="1800" b="1" i="0" u="none" strike="noStrike" cap="none" dirty="0">
                <a:solidFill>
                  <a:srgbClr val="195091"/>
                </a:solidFill>
                <a:latin typeface="Source Sans Pro"/>
                <a:ea typeface="Source Sans Pro"/>
                <a:cs typeface="Source Sans Pro"/>
                <a:sym typeface="Source Sans Pro"/>
              </a:rPr>
              <a:t>8. Spôsob realizácie projektu</a:t>
            </a:r>
          </a:p>
          <a:p>
            <a:pPr marL="0" marR="0" lvl="0" indent="0" algn="l" rtl="0">
              <a:lnSpc>
                <a:spcPct val="100000"/>
              </a:lnSpc>
              <a:spcBef>
                <a:spcPts val="0"/>
              </a:spcBef>
              <a:spcAft>
                <a:spcPts val="0"/>
              </a:spcAft>
              <a:buClr>
                <a:srgbClr val="17375E"/>
              </a:buClr>
              <a:buSzPts val="3200"/>
              <a:buFont typeface="Arial"/>
              <a:buNone/>
            </a:pPr>
            <a:r>
              <a:rPr lang="sk-SK" sz="1600" i="0" u="none" strike="noStrike" cap="none" dirty="0">
                <a:solidFill>
                  <a:srgbClr val="195091"/>
                </a:solidFill>
                <a:latin typeface="Source Sans Pro"/>
                <a:ea typeface="Source Sans Pro"/>
                <a:cs typeface="Source Sans Pro"/>
                <a:sym typeface="Source Sans Pro"/>
              </a:rPr>
              <a:t>8.1. Prepojenie výstupov a výsledkov projektu s identifikovanými potrebami</a:t>
            </a:r>
          </a:p>
          <a:p>
            <a:pPr marL="0" marR="0" lvl="0" indent="0" algn="l" rtl="0">
              <a:lnSpc>
                <a:spcPct val="100000"/>
              </a:lnSpc>
              <a:spcBef>
                <a:spcPts val="0"/>
              </a:spcBef>
              <a:spcAft>
                <a:spcPts val="0"/>
              </a:spcAft>
              <a:buClr>
                <a:srgbClr val="17375E"/>
              </a:buClr>
              <a:buSzPts val="3200"/>
              <a:buNone/>
            </a:pPr>
            <a:endParaRPr lang="sk-SK" sz="1600" dirty="0">
              <a:solidFill>
                <a:schemeClr val="tx1"/>
              </a:solidFill>
              <a:latin typeface="Source Sans Pro"/>
              <a:ea typeface="Source Sans Pro"/>
              <a:cs typeface="Source Sans Pro"/>
              <a:sym typeface="Source Sans Pro"/>
            </a:endParaRPr>
          </a:p>
          <a:p>
            <a:pPr marL="285750" indent="-285750">
              <a:lnSpc>
                <a:spcPct val="150000"/>
              </a:lnSpc>
              <a:spcBef>
                <a:spcPts val="0"/>
              </a:spcBef>
              <a:buClr>
                <a:schemeClr val="accent2"/>
              </a:buClr>
              <a:buSzPct val="100000"/>
              <a:buFont typeface="Wingdings" panose="05000000000000000000" pitchFamily="2" charset="2"/>
              <a:buChar char="§"/>
            </a:pPr>
            <a:r>
              <a:rPr lang="sk-SK" sz="1400" i="0" u="none" strike="noStrike" cap="none" dirty="0">
                <a:solidFill>
                  <a:schemeClr val="tx1"/>
                </a:solidFill>
                <a:latin typeface="Source Sans Pro"/>
                <a:ea typeface="Source Sans Pro"/>
                <a:cs typeface="Source Sans Pro"/>
                <a:sym typeface="Source Sans Pro"/>
              </a:rPr>
              <a:t>Má 3 základné časti</a:t>
            </a:r>
            <a:endParaRPr lang="sk-SK" sz="1400" dirty="0">
              <a:solidFill>
                <a:schemeClr val="tx1"/>
              </a:solidFill>
              <a:latin typeface="Source Sans Pro"/>
              <a:ea typeface="Source Sans Pro"/>
              <a:cs typeface="Source Sans Pro"/>
              <a:sym typeface="Source Sans Pro"/>
            </a:endParaRPr>
          </a:p>
          <a:p>
            <a:pPr marL="285750" indent="-285750">
              <a:lnSpc>
                <a:spcPct val="150000"/>
              </a:lnSpc>
              <a:spcBef>
                <a:spcPts val="0"/>
              </a:spcBef>
              <a:buClr>
                <a:schemeClr val="accent2"/>
              </a:buClr>
              <a:buSzPct val="100000"/>
              <a:buFont typeface="Wingdings" panose="05000000000000000000" pitchFamily="2" charset="2"/>
              <a:buChar char="§"/>
            </a:pPr>
            <a:r>
              <a:rPr lang="sk-SK" sz="1400" dirty="0">
                <a:solidFill>
                  <a:schemeClr val="tx1"/>
                </a:solidFill>
                <a:latin typeface="Source Sans Pro"/>
                <a:ea typeface="Source Sans Pro"/>
                <a:cs typeface="Source Sans Pro"/>
                <a:sym typeface="Source Sans Pro"/>
              </a:rPr>
              <a:t>Neuvádzať popis aktivít, ale prepojenie aktivít a ich vzťah ku identifikovanému cieľu, výsledkom a výstupom projektu</a:t>
            </a:r>
          </a:p>
          <a:p>
            <a:pPr marL="0" marR="0" lvl="0" indent="0" algn="l" rtl="0">
              <a:lnSpc>
                <a:spcPct val="100000"/>
              </a:lnSpc>
              <a:spcBef>
                <a:spcPts val="0"/>
              </a:spcBef>
              <a:spcAft>
                <a:spcPts val="0"/>
              </a:spcAft>
              <a:buClr>
                <a:schemeClr val="accent2"/>
              </a:buClr>
              <a:buSzPct val="150000"/>
              <a:buNone/>
            </a:pPr>
            <a:endParaRPr lang="sk-SK" sz="1600" dirty="0">
              <a:solidFill>
                <a:schemeClr val="tx1"/>
              </a:solidFill>
              <a:latin typeface="Source Sans Pro"/>
              <a:ea typeface="Source Sans Pro"/>
              <a:cs typeface="Source Sans Pro"/>
              <a:sym typeface="Source Sans Pro"/>
            </a:endParaRPr>
          </a:p>
          <a:p>
            <a:pPr marL="285750" marR="0" lvl="0" indent="-285750" algn="l" rtl="0">
              <a:lnSpc>
                <a:spcPct val="100000"/>
              </a:lnSpc>
              <a:spcBef>
                <a:spcPts val="0"/>
              </a:spcBef>
              <a:spcAft>
                <a:spcPts val="0"/>
              </a:spcAft>
              <a:buClr>
                <a:schemeClr val="accent2"/>
              </a:buClr>
              <a:buSzPct val="150000"/>
              <a:buFont typeface="Wingdings" panose="05000000000000000000" pitchFamily="2" charset="2"/>
              <a:buChar char="§"/>
            </a:pPr>
            <a:endParaRPr sz="1600" i="0" u="none" strike="noStrike" cap="none" dirty="0">
              <a:solidFill>
                <a:schemeClr val="tx1"/>
              </a:solidFill>
              <a:latin typeface="Source Sans Pro"/>
              <a:ea typeface="Source Sans Pro"/>
              <a:cs typeface="Source Sans Pro"/>
              <a:sym typeface="Source Sans Pro"/>
            </a:endParaRPr>
          </a:p>
        </p:txBody>
      </p:sp>
      <p:pic>
        <p:nvPicPr>
          <p:cNvPr id="295" name="Google Shape;295;gc3692f58e4_0_25"/>
          <p:cNvPicPr preferRelativeResize="0"/>
          <p:nvPr/>
        </p:nvPicPr>
        <p:blipFill rotWithShape="1">
          <a:blip r:embed="rId6">
            <a:alphaModFix/>
          </a:blip>
          <a:srcRect l="4287" r="4296"/>
          <a:stretch/>
        </p:blipFill>
        <p:spPr>
          <a:xfrm>
            <a:off x="5646275" y="0"/>
            <a:ext cx="1207168" cy="628651"/>
          </a:xfrm>
          <a:prstGeom prst="rect">
            <a:avLst/>
          </a:prstGeom>
          <a:noFill/>
          <a:ln>
            <a:noFill/>
          </a:ln>
        </p:spPr>
      </p:pic>
      <p:pic>
        <p:nvPicPr>
          <p:cNvPr id="296" name="Google Shape;296;gc3692f58e4_0_25"/>
          <p:cNvPicPr preferRelativeResize="0"/>
          <p:nvPr/>
        </p:nvPicPr>
        <p:blipFill rotWithShape="1">
          <a:blip r:embed="rId7">
            <a:alphaModFix/>
          </a:blip>
          <a:srcRect/>
          <a:stretch/>
        </p:blipFill>
        <p:spPr>
          <a:xfrm>
            <a:off x="7010400" y="125601"/>
            <a:ext cx="1826694" cy="503048"/>
          </a:xfrm>
          <a:prstGeom prst="rect">
            <a:avLst/>
          </a:prstGeom>
          <a:noFill/>
          <a:ln>
            <a:noFill/>
          </a:ln>
        </p:spPr>
      </p:pic>
      <p:pic>
        <p:nvPicPr>
          <p:cNvPr id="3" name="Obrázok 2">
            <a:extLst>
              <a:ext uri="{FF2B5EF4-FFF2-40B4-BE49-F238E27FC236}">
                <a16:creationId xmlns:a16="http://schemas.microsoft.com/office/drawing/2014/main" id="{394C29C3-21A1-9747-E196-E11FD62E7CC8}"/>
              </a:ext>
            </a:extLst>
          </p:cNvPr>
          <p:cNvPicPr>
            <a:picLocks noChangeAspect="1"/>
          </p:cNvPicPr>
          <p:nvPr/>
        </p:nvPicPr>
        <p:blipFill>
          <a:blip r:embed="rId8"/>
          <a:stretch>
            <a:fillRect/>
          </a:stretch>
        </p:blipFill>
        <p:spPr>
          <a:xfrm>
            <a:off x="5260363" y="879234"/>
            <a:ext cx="3186159" cy="4138665"/>
          </a:xfrm>
          <a:prstGeom prst="rect">
            <a:avLst/>
          </a:prstGeom>
        </p:spPr>
      </p:pic>
      <p:pic>
        <p:nvPicPr>
          <p:cNvPr id="35" name="Zvuk 34">
            <a:hlinkClick r:id="" action="ppaction://media"/>
            <a:extLst>
              <a:ext uri="{FF2B5EF4-FFF2-40B4-BE49-F238E27FC236}">
                <a16:creationId xmlns:a16="http://schemas.microsoft.com/office/drawing/2014/main" id="{B8CA4D2A-66B8-9C4E-8C2B-36258FB641A8}"/>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76563" t="-76563" r="-76563" b="-76563"/>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3693961387"/>
      </p:ext>
    </p:extLst>
  </p:cSld>
  <p:clrMapOvr>
    <a:masterClrMapping/>
  </p:clrMapOvr>
  <mc:AlternateContent xmlns:mc="http://schemas.openxmlformats.org/markup-compatibility/2006" xmlns:p14="http://schemas.microsoft.com/office/powerpoint/2010/main">
    <mc:Choice Requires="p14">
      <p:transition spd="slow" p14:dur="2000" advTm="73677"/>
    </mc:Choice>
    <mc:Fallback xmlns="">
      <p:transition spd="slow" advTm="736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5">
            <a:alphaModFix/>
          </a:blip>
          <a:stretch>
            <a:fillRect/>
          </a:stretch>
        </a:blipFill>
        <a:effectLst/>
      </p:bgPr>
    </p:bg>
    <p:spTree>
      <p:nvGrpSpPr>
        <p:cNvPr id="1" name="Shape 290"/>
        <p:cNvGrpSpPr/>
        <p:nvPr/>
      </p:nvGrpSpPr>
      <p:grpSpPr>
        <a:xfrm>
          <a:off x="0" y="0"/>
          <a:ext cx="0" cy="0"/>
          <a:chOff x="0" y="0"/>
          <a:chExt cx="0" cy="0"/>
        </a:xfrm>
      </p:grpSpPr>
      <p:sp>
        <p:nvSpPr>
          <p:cNvPr id="291" name="Google Shape;291;gc3692f58e4_0_25"/>
          <p:cNvSpPr txBox="1">
            <a:spLocks noGrp="1"/>
          </p:cNvSpPr>
          <p:nvPr>
            <p:ph type="subTitle" idx="4294967295"/>
          </p:nvPr>
        </p:nvSpPr>
        <p:spPr>
          <a:xfrm>
            <a:off x="109728" y="1045125"/>
            <a:ext cx="8727366" cy="267014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17375E"/>
              </a:buClr>
              <a:buSzPts val="3200"/>
              <a:buFont typeface="Arial"/>
              <a:buNone/>
            </a:pPr>
            <a:r>
              <a:rPr lang="sk-SK" sz="1800" b="1" i="0" u="none" strike="noStrike" cap="none" dirty="0">
                <a:solidFill>
                  <a:srgbClr val="195091"/>
                </a:solidFill>
                <a:latin typeface="Source Sans Pro"/>
                <a:ea typeface="Source Sans Pro"/>
                <a:cs typeface="Source Sans Pro"/>
                <a:sym typeface="Source Sans Pro"/>
              </a:rPr>
              <a:t>8.2 Popis realizácie jednotlivých aktivít</a:t>
            </a:r>
          </a:p>
          <a:p>
            <a:pPr marL="0" marR="0" lvl="0" indent="0" algn="l" rtl="0">
              <a:lnSpc>
                <a:spcPct val="100000"/>
              </a:lnSpc>
              <a:spcBef>
                <a:spcPts val="0"/>
              </a:spcBef>
              <a:spcAft>
                <a:spcPts val="0"/>
              </a:spcAft>
              <a:buClr>
                <a:srgbClr val="17375E"/>
              </a:buClr>
              <a:buSzPts val="3200"/>
              <a:buFont typeface="Arial"/>
              <a:buNone/>
            </a:pPr>
            <a:endParaRPr lang="sk-SK" sz="1800" b="1" dirty="0">
              <a:solidFill>
                <a:srgbClr val="195091"/>
              </a:solidFill>
              <a:latin typeface="Source Sans Pro"/>
              <a:ea typeface="Source Sans Pro"/>
              <a:cs typeface="Source Sans Pro"/>
              <a:sym typeface="Source Sans Pro"/>
            </a:endParaRPr>
          </a:p>
          <a:p>
            <a:pPr marL="285750" indent="-285750">
              <a:lnSpc>
                <a:spcPct val="150000"/>
              </a:lnSpc>
              <a:spcBef>
                <a:spcPts val="0"/>
              </a:spcBef>
              <a:buClr>
                <a:srgbClr val="C00000"/>
              </a:buClr>
              <a:buSzPct val="100000"/>
              <a:buFont typeface="Wingdings" panose="05000000000000000000" pitchFamily="2" charset="2"/>
              <a:buChar char="§"/>
            </a:pPr>
            <a:r>
              <a:rPr lang="sk-SK" sz="1400" i="0" u="none" strike="noStrike" cap="none" dirty="0">
                <a:solidFill>
                  <a:schemeClr val="tx1"/>
                </a:solidFill>
                <a:latin typeface="Source Sans Pro"/>
                <a:ea typeface="Source Sans Pro"/>
                <a:cs typeface="Source Sans Pro"/>
                <a:sym typeface="Source Sans Pro"/>
              </a:rPr>
              <a:t>Každá aktivita je označená číslom a má názov.</a:t>
            </a:r>
          </a:p>
          <a:p>
            <a:pPr marL="285750" indent="-285750">
              <a:lnSpc>
                <a:spcPct val="150000"/>
              </a:lnSpc>
              <a:spcBef>
                <a:spcPts val="0"/>
              </a:spcBef>
              <a:buClr>
                <a:srgbClr val="C00000"/>
              </a:buClr>
              <a:buSzPct val="100000"/>
              <a:buFont typeface="Wingdings" panose="05000000000000000000" pitchFamily="2" charset="2"/>
              <a:buChar char="§"/>
            </a:pPr>
            <a:r>
              <a:rPr lang="sk-SK" sz="1400" dirty="0">
                <a:solidFill>
                  <a:schemeClr val="tx1"/>
                </a:solidFill>
                <a:latin typeface="Source Sans Pro"/>
                <a:ea typeface="Source Sans Pro"/>
                <a:cs typeface="Source Sans Pro"/>
                <a:sym typeface="Source Sans Pro"/>
              </a:rPr>
              <a:t>Každá aktivita má samostatné okno – vytvoriť pre každú aktivitu ďalší súbor riadkov.</a:t>
            </a:r>
          </a:p>
          <a:p>
            <a:pPr marL="285750" indent="-285750">
              <a:lnSpc>
                <a:spcPct val="150000"/>
              </a:lnSpc>
              <a:spcBef>
                <a:spcPts val="0"/>
              </a:spcBef>
              <a:buClr>
                <a:srgbClr val="C00000"/>
              </a:buClr>
              <a:buSzPct val="100000"/>
              <a:buFont typeface="Wingdings" panose="05000000000000000000" pitchFamily="2" charset="2"/>
              <a:buChar char="§"/>
            </a:pPr>
            <a:r>
              <a:rPr lang="sk-SK" sz="1400" dirty="0">
                <a:solidFill>
                  <a:schemeClr val="tx1"/>
                </a:solidFill>
                <a:latin typeface="Source Sans Pro"/>
                <a:ea typeface="Source Sans Pro"/>
                <a:cs typeface="Source Sans Pro"/>
                <a:sym typeface="Source Sans Pro"/>
              </a:rPr>
              <a:t>Zosúladenie s logickým rámcom a harmonogramom. Detailný popis aktivít.</a:t>
            </a:r>
          </a:p>
          <a:p>
            <a:pPr marL="285750" indent="-285750">
              <a:spcBef>
                <a:spcPts val="0"/>
              </a:spcBef>
              <a:buClr>
                <a:srgbClr val="17375E"/>
              </a:buClr>
            </a:pPr>
            <a:endParaRPr sz="1800" b="1" i="0" u="none" strike="noStrike" cap="none" dirty="0">
              <a:solidFill>
                <a:srgbClr val="195091"/>
              </a:solidFill>
              <a:latin typeface="Source Sans Pro"/>
              <a:ea typeface="Source Sans Pro"/>
              <a:cs typeface="Source Sans Pro"/>
              <a:sym typeface="Source Sans Pro"/>
            </a:endParaRPr>
          </a:p>
        </p:txBody>
      </p:sp>
      <p:pic>
        <p:nvPicPr>
          <p:cNvPr id="295" name="Google Shape;295;gc3692f58e4_0_25"/>
          <p:cNvPicPr preferRelativeResize="0"/>
          <p:nvPr/>
        </p:nvPicPr>
        <p:blipFill rotWithShape="1">
          <a:blip r:embed="rId6">
            <a:alphaModFix/>
          </a:blip>
          <a:srcRect l="4287" r="4296"/>
          <a:stretch/>
        </p:blipFill>
        <p:spPr>
          <a:xfrm>
            <a:off x="5646275" y="0"/>
            <a:ext cx="1207168" cy="628651"/>
          </a:xfrm>
          <a:prstGeom prst="rect">
            <a:avLst/>
          </a:prstGeom>
          <a:noFill/>
          <a:ln>
            <a:noFill/>
          </a:ln>
        </p:spPr>
      </p:pic>
      <p:pic>
        <p:nvPicPr>
          <p:cNvPr id="296" name="Google Shape;296;gc3692f58e4_0_25"/>
          <p:cNvPicPr preferRelativeResize="0"/>
          <p:nvPr/>
        </p:nvPicPr>
        <p:blipFill rotWithShape="1">
          <a:blip r:embed="rId7">
            <a:alphaModFix/>
          </a:blip>
          <a:srcRect/>
          <a:stretch/>
        </p:blipFill>
        <p:spPr>
          <a:xfrm>
            <a:off x="7010400" y="125601"/>
            <a:ext cx="1826694" cy="503048"/>
          </a:xfrm>
          <a:prstGeom prst="rect">
            <a:avLst/>
          </a:prstGeom>
          <a:noFill/>
          <a:ln>
            <a:noFill/>
          </a:ln>
        </p:spPr>
      </p:pic>
      <p:pic>
        <p:nvPicPr>
          <p:cNvPr id="7" name="Obrázok 6">
            <a:extLst>
              <a:ext uri="{FF2B5EF4-FFF2-40B4-BE49-F238E27FC236}">
                <a16:creationId xmlns:a16="http://schemas.microsoft.com/office/drawing/2014/main" id="{C5AF0836-E5EA-A64F-BACA-ABC4746B29BF}"/>
              </a:ext>
            </a:extLst>
          </p:cNvPr>
          <p:cNvPicPr>
            <a:picLocks noChangeAspect="1"/>
          </p:cNvPicPr>
          <p:nvPr/>
        </p:nvPicPr>
        <p:blipFill>
          <a:blip r:embed="rId8"/>
          <a:stretch>
            <a:fillRect/>
          </a:stretch>
        </p:blipFill>
        <p:spPr>
          <a:xfrm>
            <a:off x="1693734" y="2908060"/>
            <a:ext cx="5756531" cy="1830795"/>
          </a:xfrm>
          <a:prstGeom prst="rect">
            <a:avLst/>
          </a:prstGeom>
        </p:spPr>
      </p:pic>
      <p:pic>
        <p:nvPicPr>
          <p:cNvPr id="16" name="Zvuk 15">
            <a:hlinkClick r:id="" action="ppaction://media"/>
            <a:extLst>
              <a:ext uri="{FF2B5EF4-FFF2-40B4-BE49-F238E27FC236}">
                <a16:creationId xmlns:a16="http://schemas.microsoft.com/office/drawing/2014/main" id="{2F7C38A7-0D06-C57D-D1CC-0F5EBF0612DA}"/>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76563" t="-76563" r="-76563" b="-76563"/>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3151294719"/>
      </p:ext>
    </p:extLst>
  </p:cSld>
  <p:clrMapOvr>
    <a:masterClrMapping/>
  </p:clrMapOvr>
  <mc:AlternateContent xmlns:mc="http://schemas.openxmlformats.org/markup-compatibility/2006" xmlns:p14="http://schemas.microsoft.com/office/powerpoint/2010/main">
    <mc:Choice Requires="p14">
      <p:transition spd="slow" p14:dur="2000" advTm="84001"/>
    </mc:Choice>
    <mc:Fallback xmlns="">
      <p:transition spd="slow" advTm="840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5">
            <a:alphaModFix/>
          </a:blip>
          <a:stretch>
            <a:fillRect/>
          </a:stretch>
        </a:blipFill>
        <a:effectLst/>
      </p:bgPr>
    </p:bg>
    <p:spTree>
      <p:nvGrpSpPr>
        <p:cNvPr id="1" name="Shape 290"/>
        <p:cNvGrpSpPr/>
        <p:nvPr/>
      </p:nvGrpSpPr>
      <p:grpSpPr>
        <a:xfrm>
          <a:off x="0" y="0"/>
          <a:ext cx="0" cy="0"/>
          <a:chOff x="0" y="0"/>
          <a:chExt cx="0" cy="0"/>
        </a:xfrm>
      </p:grpSpPr>
      <p:pic>
        <p:nvPicPr>
          <p:cNvPr id="295" name="Google Shape;295;gc3692f58e4_0_25"/>
          <p:cNvPicPr preferRelativeResize="0"/>
          <p:nvPr/>
        </p:nvPicPr>
        <p:blipFill rotWithShape="1">
          <a:blip r:embed="rId6">
            <a:alphaModFix/>
          </a:blip>
          <a:srcRect l="4287" r="4296"/>
          <a:stretch/>
        </p:blipFill>
        <p:spPr>
          <a:xfrm>
            <a:off x="5646275" y="0"/>
            <a:ext cx="1207168" cy="628651"/>
          </a:xfrm>
          <a:prstGeom prst="rect">
            <a:avLst/>
          </a:prstGeom>
          <a:noFill/>
          <a:ln>
            <a:noFill/>
          </a:ln>
        </p:spPr>
      </p:pic>
      <p:pic>
        <p:nvPicPr>
          <p:cNvPr id="296" name="Google Shape;296;gc3692f58e4_0_25"/>
          <p:cNvPicPr preferRelativeResize="0"/>
          <p:nvPr/>
        </p:nvPicPr>
        <p:blipFill rotWithShape="1">
          <a:blip r:embed="rId7">
            <a:alphaModFix/>
          </a:blip>
          <a:srcRect/>
          <a:stretch/>
        </p:blipFill>
        <p:spPr>
          <a:xfrm>
            <a:off x="7010400" y="125601"/>
            <a:ext cx="1826694" cy="503048"/>
          </a:xfrm>
          <a:prstGeom prst="rect">
            <a:avLst/>
          </a:prstGeom>
          <a:noFill/>
          <a:ln>
            <a:noFill/>
          </a:ln>
        </p:spPr>
      </p:pic>
      <p:sp>
        <p:nvSpPr>
          <p:cNvPr id="6" name="BlokTextu 5">
            <a:extLst>
              <a:ext uri="{FF2B5EF4-FFF2-40B4-BE49-F238E27FC236}">
                <a16:creationId xmlns:a16="http://schemas.microsoft.com/office/drawing/2014/main" id="{372549AC-B449-FDC3-D12C-A2E6EDB3A290}"/>
              </a:ext>
            </a:extLst>
          </p:cNvPr>
          <p:cNvSpPr txBox="1"/>
          <p:nvPr/>
        </p:nvSpPr>
        <p:spPr>
          <a:xfrm>
            <a:off x="535458" y="1032360"/>
            <a:ext cx="8301635" cy="2454133"/>
          </a:xfrm>
          <a:prstGeom prst="rect">
            <a:avLst/>
          </a:prstGeom>
          <a:noFill/>
        </p:spPr>
        <p:txBody>
          <a:bodyPr wrap="square">
            <a:spAutoFit/>
          </a:bodyPr>
          <a:lstStyle/>
          <a:p>
            <a:pPr marL="0" marR="0" lvl="0" indent="0" algn="l" rtl="0">
              <a:lnSpc>
                <a:spcPct val="100000"/>
              </a:lnSpc>
              <a:spcBef>
                <a:spcPts val="0"/>
              </a:spcBef>
              <a:spcAft>
                <a:spcPts val="0"/>
              </a:spcAft>
              <a:buClr>
                <a:srgbClr val="17375E"/>
              </a:buClr>
              <a:buSzPts val="3200"/>
              <a:buFont typeface="Arial"/>
              <a:buNone/>
            </a:pPr>
            <a:r>
              <a:rPr lang="sk-SK" sz="1800" b="1" i="0" u="none" strike="noStrike" cap="none" dirty="0">
                <a:solidFill>
                  <a:srgbClr val="195091"/>
                </a:solidFill>
                <a:latin typeface="Source Sans Pro"/>
                <a:ea typeface="Source Sans Pro"/>
                <a:cs typeface="Source Sans Pro"/>
                <a:sym typeface="Source Sans Pro"/>
              </a:rPr>
              <a:t>8.3 Monitorovanie projektu</a:t>
            </a:r>
          </a:p>
          <a:p>
            <a:pPr marL="0" marR="0" lvl="0" indent="0" algn="l" rtl="0">
              <a:lnSpc>
                <a:spcPct val="100000"/>
              </a:lnSpc>
              <a:spcBef>
                <a:spcPts val="0"/>
              </a:spcBef>
              <a:spcAft>
                <a:spcPts val="0"/>
              </a:spcAft>
              <a:buClr>
                <a:srgbClr val="17375E"/>
              </a:buClr>
              <a:buSzPts val="3200"/>
              <a:buFont typeface="Arial"/>
              <a:buNone/>
            </a:pPr>
            <a:endParaRPr lang="sk-SK" sz="1800" b="1" dirty="0">
              <a:solidFill>
                <a:srgbClr val="195091"/>
              </a:solidFill>
              <a:latin typeface="Source Sans Pro"/>
              <a:ea typeface="Source Sans Pro"/>
              <a:cs typeface="Source Sans Pro"/>
              <a:sym typeface="Source Sans Pro"/>
            </a:endParaRPr>
          </a:p>
          <a:p>
            <a:pPr marL="285750" marR="0" lvl="0" indent="-285750" algn="l" rtl="0">
              <a:lnSpc>
                <a:spcPct val="150000"/>
              </a:lnSpc>
              <a:spcBef>
                <a:spcPts val="0"/>
              </a:spcBef>
              <a:spcAft>
                <a:spcPts val="0"/>
              </a:spcAft>
              <a:buClr>
                <a:srgbClr val="C00000"/>
              </a:buClr>
              <a:buSzPct val="100000"/>
              <a:buFont typeface="Wingdings" panose="05000000000000000000" pitchFamily="2" charset="2"/>
              <a:buChar char="§"/>
            </a:pPr>
            <a:r>
              <a:rPr lang="sk-SK" sz="1600" i="0" u="none" strike="noStrike" cap="none" dirty="0">
                <a:solidFill>
                  <a:schemeClr val="tx1"/>
                </a:solidFill>
                <a:latin typeface="Source Sans Pro"/>
                <a:ea typeface="Source Sans Pro"/>
                <a:cs typeface="Source Sans Pro"/>
                <a:sym typeface="Source Sans Pro"/>
              </a:rPr>
              <a:t>Monitorovacie cesty – ak v projekte nie je vyslaný terénny pracovník do krajiny realizácie, monitorovacia cesta je </a:t>
            </a:r>
            <a:r>
              <a:rPr lang="sk-SK" sz="1600" b="1" i="0" u="none" strike="noStrike" cap="none" dirty="0">
                <a:solidFill>
                  <a:schemeClr val="tx1"/>
                </a:solidFill>
                <a:latin typeface="Source Sans Pro"/>
                <a:ea typeface="Source Sans Pro"/>
                <a:cs typeface="Source Sans Pro"/>
                <a:sym typeface="Source Sans Pro"/>
              </a:rPr>
              <a:t>povinná</a:t>
            </a:r>
          </a:p>
          <a:p>
            <a:pPr marL="285750" marR="0" lvl="0" indent="-285750" algn="l" rtl="0">
              <a:lnSpc>
                <a:spcPct val="150000"/>
              </a:lnSpc>
              <a:spcBef>
                <a:spcPts val="0"/>
              </a:spcBef>
              <a:spcAft>
                <a:spcPts val="0"/>
              </a:spcAft>
              <a:buClr>
                <a:srgbClr val="C00000"/>
              </a:buClr>
              <a:buSzPct val="100000"/>
              <a:buFont typeface="Wingdings" panose="05000000000000000000" pitchFamily="2" charset="2"/>
              <a:buChar char="§"/>
            </a:pPr>
            <a:r>
              <a:rPr lang="sk-SK" sz="1600" dirty="0">
                <a:solidFill>
                  <a:schemeClr val="tx1"/>
                </a:solidFill>
                <a:latin typeface="Source Sans Pro"/>
                <a:ea typeface="Source Sans Pro"/>
                <a:cs typeface="Source Sans Pro"/>
                <a:sym typeface="Source Sans Pro"/>
              </a:rPr>
              <a:t>Monitorovanie partnerom</a:t>
            </a:r>
          </a:p>
          <a:p>
            <a:pPr marL="285750" marR="0" lvl="0" indent="-285750" algn="l" rtl="0">
              <a:lnSpc>
                <a:spcPct val="150000"/>
              </a:lnSpc>
              <a:spcBef>
                <a:spcPts val="0"/>
              </a:spcBef>
              <a:spcAft>
                <a:spcPts val="0"/>
              </a:spcAft>
              <a:buClr>
                <a:srgbClr val="C00000"/>
              </a:buClr>
              <a:buSzPct val="100000"/>
              <a:buFont typeface="Wingdings" panose="05000000000000000000" pitchFamily="2" charset="2"/>
              <a:buChar char="§"/>
            </a:pPr>
            <a:r>
              <a:rPr lang="sk-SK" sz="1600" i="0" u="none" strike="noStrike" cap="none" dirty="0">
                <a:solidFill>
                  <a:schemeClr val="tx1"/>
                </a:solidFill>
                <a:latin typeface="Source Sans Pro"/>
                <a:ea typeface="Source Sans Pro"/>
                <a:cs typeface="Source Sans Pro"/>
                <a:sym typeface="Source Sans Pro"/>
              </a:rPr>
              <a:t>Zber potrebných údajov</a:t>
            </a:r>
            <a:endParaRPr lang="sk-SK" sz="1600" dirty="0">
              <a:solidFill>
                <a:schemeClr val="tx1"/>
              </a:solidFill>
              <a:latin typeface="Source Sans Pro"/>
              <a:ea typeface="Source Sans Pro"/>
              <a:cs typeface="Source Sans Pro"/>
              <a:sym typeface="Source Sans Pro"/>
            </a:endParaRPr>
          </a:p>
          <a:p>
            <a:pPr marL="285750" marR="0" lvl="0" indent="-285750" algn="l" rtl="0">
              <a:lnSpc>
                <a:spcPct val="150000"/>
              </a:lnSpc>
              <a:spcBef>
                <a:spcPts val="0"/>
              </a:spcBef>
              <a:spcAft>
                <a:spcPts val="0"/>
              </a:spcAft>
              <a:buClr>
                <a:srgbClr val="C00000"/>
              </a:buClr>
              <a:buSzPct val="100000"/>
              <a:buFont typeface="Wingdings" panose="05000000000000000000" pitchFamily="2" charset="2"/>
              <a:buChar char="§"/>
            </a:pPr>
            <a:r>
              <a:rPr lang="sk-SK" sz="1600" i="0" u="none" strike="noStrike" cap="none" dirty="0">
                <a:solidFill>
                  <a:schemeClr val="tx1"/>
                </a:solidFill>
                <a:latin typeface="Source Sans Pro"/>
                <a:ea typeface="Source Sans Pro"/>
                <a:cs typeface="Source Sans Pro"/>
                <a:sym typeface="Source Sans Pro"/>
              </a:rPr>
              <a:t>Mapovanie prínosu</a:t>
            </a:r>
          </a:p>
        </p:txBody>
      </p:sp>
      <p:pic>
        <p:nvPicPr>
          <p:cNvPr id="4" name="Obrázok 3">
            <a:extLst>
              <a:ext uri="{FF2B5EF4-FFF2-40B4-BE49-F238E27FC236}">
                <a16:creationId xmlns:a16="http://schemas.microsoft.com/office/drawing/2014/main" id="{DFCC49B4-4D9F-4800-042D-F8493205AD73}"/>
              </a:ext>
            </a:extLst>
          </p:cNvPr>
          <p:cNvPicPr>
            <a:picLocks noChangeAspect="1"/>
          </p:cNvPicPr>
          <p:nvPr/>
        </p:nvPicPr>
        <p:blipFill>
          <a:blip r:embed="rId8"/>
          <a:stretch>
            <a:fillRect/>
          </a:stretch>
        </p:blipFill>
        <p:spPr>
          <a:xfrm>
            <a:off x="4090664" y="2842196"/>
            <a:ext cx="4517878" cy="1477967"/>
          </a:xfrm>
          <a:prstGeom prst="rect">
            <a:avLst/>
          </a:prstGeom>
        </p:spPr>
      </p:pic>
      <p:pic>
        <p:nvPicPr>
          <p:cNvPr id="10" name="Zvuk 9">
            <a:hlinkClick r:id="" action="ppaction://media"/>
            <a:extLst>
              <a:ext uri="{FF2B5EF4-FFF2-40B4-BE49-F238E27FC236}">
                <a16:creationId xmlns:a16="http://schemas.microsoft.com/office/drawing/2014/main" id="{78D429EA-4397-D005-D80A-1FF6B108F5F8}"/>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76563" t="-76563" r="-76563" b="-76563"/>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958064818"/>
      </p:ext>
    </p:extLst>
  </p:cSld>
  <p:clrMapOvr>
    <a:masterClrMapping/>
  </p:clrMapOvr>
  <mc:AlternateContent xmlns:mc="http://schemas.openxmlformats.org/markup-compatibility/2006" xmlns:p14="http://schemas.microsoft.com/office/powerpoint/2010/main">
    <mc:Choice Requires="p14">
      <p:transition spd="slow" p14:dur="2000" advTm="41023"/>
    </mc:Choice>
    <mc:Fallback xmlns="">
      <p:transition spd="slow" advTm="410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5">
            <a:alphaModFix/>
          </a:blip>
          <a:stretch>
            <a:fillRect/>
          </a:stretch>
        </a:blipFill>
        <a:effectLst/>
      </p:bgPr>
    </p:bg>
    <p:spTree>
      <p:nvGrpSpPr>
        <p:cNvPr id="1" name="Shape 290"/>
        <p:cNvGrpSpPr/>
        <p:nvPr/>
      </p:nvGrpSpPr>
      <p:grpSpPr>
        <a:xfrm>
          <a:off x="0" y="0"/>
          <a:ext cx="0" cy="0"/>
          <a:chOff x="0" y="0"/>
          <a:chExt cx="0" cy="0"/>
        </a:xfrm>
      </p:grpSpPr>
      <p:pic>
        <p:nvPicPr>
          <p:cNvPr id="295" name="Google Shape;295;gc3692f58e4_0_25"/>
          <p:cNvPicPr preferRelativeResize="0"/>
          <p:nvPr/>
        </p:nvPicPr>
        <p:blipFill rotWithShape="1">
          <a:blip r:embed="rId6">
            <a:alphaModFix/>
          </a:blip>
          <a:srcRect l="4287" r="4296"/>
          <a:stretch/>
        </p:blipFill>
        <p:spPr>
          <a:xfrm>
            <a:off x="5646275" y="0"/>
            <a:ext cx="1207168" cy="628651"/>
          </a:xfrm>
          <a:prstGeom prst="rect">
            <a:avLst/>
          </a:prstGeom>
          <a:noFill/>
          <a:ln>
            <a:noFill/>
          </a:ln>
        </p:spPr>
      </p:pic>
      <p:pic>
        <p:nvPicPr>
          <p:cNvPr id="296" name="Google Shape;296;gc3692f58e4_0_25"/>
          <p:cNvPicPr preferRelativeResize="0"/>
          <p:nvPr/>
        </p:nvPicPr>
        <p:blipFill rotWithShape="1">
          <a:blip r:embed="rId7">
            <a:alphaModFix/>
          </a:blip>
          <a:srcRect/>
          <a:stretch/>
        </p:blipFill>
        <p:spPr>
          <a:xfrm>
            <a:off x="7010400" y="125601"/>
            <a:ext cx="1826694" cy="503048"/>
          </a:xfrm>
          <a:prstGeom prst="rect">
            <a:avLst/>
          </a:prstGeom>
          <a:noFill/>
          <a:ln>
            <a:noFill/>
          </a:ln>
        </p:spPr>
      </p:pic>
      <p:sp>
        <p:nvSpPr>
          <p:cNvPr id="6" name="BlokTextu 5">
            <a:extLst>
              <a:ext uri="{FF2B5EF4-FFF2-40B4-BE49-F238E27FC236}">
                <a16:creationId xmlns:a16="http://schemas.microsoft.com/office/drawing/2014/main" id="{372549AC-B449-FDC3-D12C-A2E6EDB3A290}"/>
              </a:ext>
            </a:extLst>
          </p:cNvPr>
          <p:cNvSpPr txBox="1"/>
          <p:nvPr/>
        </p:nvSpPr>
        <p:spPr>
          <a:xfrm>
            <a:off x="535459" y="1032360"/>
            <a:ext cx="3393990" cy="923330"/>
          </a:xfrm>
          <a:prstGeom prst="rect">
            <a:avLst/>
          </a:prstGeom>
          <a:noFill/>
        </p:spPr>
        <p:txBody>
          <a:bodyPr wrap="square">
            <a:spAutoFit/>
          </a:bodyPr>
          <a:lstStyle/>
          <a:p>
            <a:pPr marL="0" marR="0" lvl="0" indent="0" algn="l" rtl="0">
              <a:lnSpc>
                <a:spcPct val="100000"/>
              </a:lnSpc>
              <a:spcBef>
                <a:spcPts val="0"/>
              </a:spcBef>
              <a:spcAft>
                <a:spcPts val="0"/>
              </a:spcAft>
              <a:buClr>
                <a:srgbClr val="17375E"/>
              </a:buClr>
              <a:buSzPts val="3200"/>
              <a:buFont typeface="Arial"/>
              <a:buNone/>
            </a:pPr>
            <a:r>
              <a:rPr lang="sk-SK" sz="1800" b="1" dirty="0">
                <a:solidFill>
                  <a:srgbClr val="195091"/>
                </a:solidFill>
                <a:latin typeface="Source Sans Pro"/>
                <a:ea typeface="Source Sans Pro"/>
                <a:cs typeface="Source Sans Pro"/>
                <a:sym typeface="Source Sans Pro"/>
              </a:rPr>
              <a:t>9. Situácia po realizácii projektu a udržateľnosť</a:t>
            </a:r>
            <a:endParaRPr lang="sk-SK" sz="1800" b="1" i="0" u="none" strike="noStrike" cap="none" dirty="0">
              <a:solidFill>
                <a:srgbClr val="195091"/>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17375E"/>
              </a:buClr>
              <a:buSzPts val="3200"/>
              <a:buFont typeface="Arial"/>
              <a:buNone/>
            </a:pPr>
            <a:endParaRPr lang="sk-SK" sz="1800" b="1" dirty="0">
              <a:solidFill>
                <a:srgbClr val="195091"/>
              </a:solidFill>
              <a:latin typeface="Source Sans Pro"/>
              <a:ea typeface="Source Sans Pro"/>
              <a:cs typeface="Source Sans Pro"/>
              <a:sym typeface="Source Sans Pro"/>
            </a:endParaRPr>
          </a:p>
        </p:txBody>
      </p:sp>
      <p:sp>
        <p:nvSpPr>
          <p:cNvPr id="2" name="BlokTextu 1">
            <a:extLst>
              <a:ext uri="{FF2B5EF4-FFF2-40B4-BE49-F238E27FC236}">
                <a16:creationId xmlns:a16="http://schemas.microsoft.com/office/drawing/2014/main" id="{B6EE547A-B312-CCF0-B8A7-751BB922CD22}"/>
              </a:ext>
            </a:extLst>
          </p:cNvPr>
          <p:cNvSpPr txBox="1"/>
          <p:nvPr/>
        </p:nvSpPr>
        <p:spPr>
          <a:xfrm>
            <a:off x="535459" y="1838220"/>
            <a:ext cx="3321677" cy="1674113"/>
          </a:xfrm>
          <a:prstGeom prst="rect">
            <a:avLst/>
          </a:prstGeom>
          <a:noFill/>
        </p:spPr>
        <p:txBody>
          <a:bodyPr wrap="square" rtlCol="0">
            <a:spAutoFit/>
          </a:bodyPr>
          <a:lstStyle/>
          <a:p>
            <a:pPr marL="285750" indent="-285750">
              <a:lnSpc>
                <a:spcPct val="150000"/>
              </a:lnSpc>
              <a:buClr>
                <a:srgbClr val="C00000"/>
              </a:buClr>
              <a:buFont typeface="Wingdings" panose="05000000000000000000" pitchFamily="2" charset="2"/>
              <a:buChar char="§"/>
            </a:pPr>
            <a:r>
              <a:rPr lang="sk-SK" dirty="0">
                <a:latin typeface="Source Sans Pro" panose="020B0503030403020204" pitchFamily="34" charset="0"/>
                <a:ea typeface="Source Sans Pro" panose="020B0503030403020204" pitchFamily="34" charset="0"/>
              </a:rPr>
              <a:t>Udržateľnosť sa vzťahuje len na rozvojové projekty</a:t>
            </a:r>
          </a:p>
          <a:p>
            <a:pPr marL="285750" indent="-285750">
              <a:lnSpc>
                <a:spcPct val="150000"/>
              </a:lnSpc>
              <a:buClr>
                <a:srgbClr val="C00000"/>
              </a:buClr>
              <a:buFont typeface="Wingdings" panose="05000000000000000000" pitchFamily="2" charset="2"/>
              <a:buChar char="§"/>
            </a:pPr>
            <a:r>
              <a:rPr lang="sk-SK" dirty="0">
                <a:latin typeface="Source Sans Pro" panose="020B0503030403020204" pitchFamily="34" charset="0"/>
                <a:ea typeface="Source Sans Pro" panose="020B0503030403020204" pitchFamily="34" charset="0"/>
              </a:rPr>
              <a:t>Pri HUM projektoch tu uvádzame dopad na cieľové skupiny po skončení projektu – nemá hodnotiace kritérium</a:t>
            </a:r>
          </a:p>
        </p:txBody>
      </p:sp>
      <p:pic>
        <p:nvPicPr>
          <p:cNvPr id="5" name="Obrázok 4">
            <a:extLst>
              <a:ext uri="{FF2B5EF4-FFF2-40B4-BE49-F238E27FC236}">
                <a16:creationId xmlns:a16="http://schemas.microsoft.com/office/drawing/2014/main" id="{176A9881-7BDF-5CFE-AE1F-1969FBD45F40}"/>
              </a:ext>
            </a:extLst>
          </p:cNvPr>
          <p:cNvPicPr>
            <a:picLocks noChangeAspect="1"/>
          </p:cNvPicPr>
          <p:nvPr/>
        </p:nvPicPr>
        <p:blipFill>
          <a:blip r:embed="rId8"/>
          <a:stretch>
            <a:fillRect/>
          </a:stretch>
        </p:blipFill>
        <p:spPr>
          <a:xfrm>
            <a:off x="3968744" y="1838220"/>
            <a:ext cx="5038918" cy="2227732"/>
          </a:xfrm>
          <a:prstGeom prst="rect">
            <a:avLst/>
          </a:prstGeom>
        </p:spPr>
      </p:pic>
      <p:pic>
        <p:nvPicPr>
          <p:cNvPr id="37" name="Zvuk 36">
            <a:hlinkClick r:id="" action="ppaction://media"/>
            <a:extLst>
              <a:ext uri="{FF2B5EF4-FFF2-40B4-BE49-F238E27FC236}">
                <a16:creationId xmlns:a16="http://schemas.microsoft.com/office/drawing/2014/main" id="{7C831D1F-EC8F-C65F-F854-E30F4B49BFDF}"/>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76563" t="-76563" r="-76563" b="-76563"/>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1334883232"/>
      </p:ext>
    </p:extLst>
  </p:cSld>
  <p:clrMapOvr>
    <a:masterClrMapping/>
  </p:clrMapOvr>
  <mc:AlternateContent xmlns:mc="http://schemas.openxmlformats.org/markup-compatibility/2006" xmlns:p14="http://schemas.microsoft.com/office/powerpoint/2010/main">
    <mc:Choice Requires="p14">
      <p:transition spd="slow" p14:dur="2000" advTm="72289"/>
    </mc:Choice>
    <mc:Fallback xmlns="">
      <p:transition spd="slow" advTm="722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7"/>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5">
            <a:alphaModFix/>
          </a:blip>
          <a:stretch>
            <a:fillRect/>
          </a:stretch>
        </a:blipFill>
        <a:effectLst/>
      </p:bgPr>
    </p:bg>
    <p:spTree>
      <p:nvGrpSpPr>
        <p:cNvPr id="1" name="Shape 290"/>
        <p:cNvGrpSpPr/>
        <p:nvPr/>
      </p:nvGrpSpPr>
      <p:grpSpPr>
        <a:xfrm>
          <a:off x="0" y="0"/>
          <a:ext cx="0" cy="0"/>
          <a:chOff x="0" y="0"/>
          <a:chExt cx="0" cy="0"/>
        </a:xfrm>
      </p:grpSpPr>
      <p:pic>
        <p:nvPicPr>
          <p:cNvPr id="295" name="Google Shape;295;gc3692f58e4_0_25"/>
          <p:cNvPicPr preferRelativeResize="0"/>
          <p:nvPr/>
        </p:nvPicPr>
        <p:blipFill rotWithShape="1">
          <a:blip r:embed="rId6">
            <a:alphaModFix/>
          </a:blip>
          <a:srcRect l="4287" r="4296"/>
          <a:stretch/>
        </p:blipFill>
        <p:spPr>
          <a:xfrm>
            <a:off x="5646275" y="0"/>
            <a:ext cx="1207168" cy="628651"/>
          </a:xfrm>
          <a:prstGeom prst="rect">
            <a:avLst/>
          </a:prstGeom>
          <a:noFill/>
          <a:ln>
            <a:noFill/>
          </a:ln>
        </p:spPr>
      </p:pic>
      <p:pic>
        <p:nvPicPr>
          <p:cNvPr id="296" name="Google Shape;296;gc3692f58e4_0_25"/>
          <p:cNvPicPr preferRelativeResize="0"/>
          <p:nvPr/>
        </p:nvPicPr>
        <p:blipFill rotWithShape="1">
          <a:blip r:embed="rId7">
            <a:alphaModFix/>
          </a:blip>
          <a:srcRect/>
          <a:stretch/>
        </p:blipFill>
        <p:spPr>
          <a:xfrm>
            <a:off x="7010400" y="125601"/>
            <a:ext cx="1826694" cy="503048"/>
          </a:xfrm>
          <a:prstGeom prst="rect">
            <a:avLst/>
          </a:prstGeom>
          <a:noFill/>
          <a:ln>
            <a:noFill/>
          </a:ln>
        </p:spPr>
      </p:pic>
      <p:sp>
        <p:nvSpPr>
          <p:cNvPr id="6" name="BlokTextu 5">
            <a:extLst>
              <a:ext uri="{FF2B5EF4-FFF2-40B4-BE49-F238E27FC236}">
                <a16:creationId xmlns:a16="http://schemas.microsoft.com/office/drawing/2014/main" id="{372549AC-B449-FDC3-D12C-A2E6EDB3A290}"/>
              </a:ext>
            </a:extLst>
          </p:cNvPr>
          <p:cNvSpPr txBox="1"/>
          <p:nvPr/>
        </p:nvSpPr>
        <p:spPr>
          <a:xfrm>
            <a:off x="535458" y="1175500"/>
            <a:ext cx="6217033" cy="646331"/>
          </a:xfrm>
          <a:prstGeom prst="rect">
            <a:avLst/>
          </a:prstGeom>
          <a:noFill/>
        </p:spPr>
        <p:txBody>
          <a:bodyPr wrap="square">
            <a:spAutoFit/>
          </a:bodyPr>
          <a:lstStyle/>
          <a:p>
            <a:pPr marL="0" marR="0" lvl="0" indent="0" algn="l" rtl="0">
              <a:lnSpc>
                <a:spcPct val="100000"/>
              </a:lnSpc>
              <a:spcBef>
                <a:spcPts val="0"/>
              </a:spcBef>
              <a:spcAft>
                <a:spcPts val="0"/>
              </a:spcAft>
              <a:buClr>
                <a:srgbClr val="17375E"/>
              </a:buClr>
              <a:buSzPts val="3200"/>
              <a:buFont typeface="Arial"/>
              <a:buNone/>
            </a:pPr>
            <a:r>
              <a:rPr lang="sk-SK" sz="1800" b="1" i="0" u="none" strike="noStrike" cap="none" dirty="0">
                <a:solidFill>
                  <a:srgbClr val="195091"/>
                </a:solidFill>
                <a:latin typeface="Source Sans Pro"/>
                <a:ea typeface="Source Sans Pro"/>
                <a:cs typeface="Source Sans Pro"/>
                <a:sym typeface="Source Sans Pro"/>
              </a:rPr>
              <a:t>10. Odborná a administratívna kapacita žiadateľa</a:t>
            </a:r>
          </a:p>
          <a:p>
            <a:pPr marL="0" marR="0" lvl="0" indent="0" algn="l" rtl="0">
              <a:lnSpc>
                <a:spcPct val="100000"/>
              </a:lnSpc>
              <a:spcBef>
                <a:spcPts val="0"/>
              </a:spcBef>
              <a:spcAft>
                <a:spcPts val="0"/>
              </a:spcAft>
              <a:buClr>
                <a:srgbClr val="17375E"/>
              </a:buClr>
              <a:buSzPts val="3200"/>
              <a:buFont typeface="Arial"/>
              <a:buNone/>
            </a:pPr>
            <a:endParaRPr lang="sk-SK" sz="1800" b="1" dirty="0">
              <a:solidFill>
                <a:srgbClr val="195091"/>
              </a:solidFill>
              <a:latin typeface="Source Sans Pro"/>
              <a:ea typeface="Source Sans Pro"/>
              <a:cs typeface="Source Sans Pro"/>
              <a:sym typeface="Source Sans Pro"/>
            </a:endParaRPr>
          </a:p>
        </p:txBody>
      </p:sp>
      <p:pic>
        <p:nvPicPr>
          <p:cNvPr id="7" name="Obrázok 6">
            <a:extLst>
              <a:ext uri="{FF2B5EF4-FFF2-40B4-BE49-F238E27FC236}">
                <a16:creationId xmlns:a16="http://schemas.microsoft.com/office/drawing/2014/main" id="{6D3C468B-A430-90D5-3782-29FF56C6FA04}"/>
              </a:ext>
            </a:extLst>
          </p:cNvPr>
          <p:cNvPicPr>
            <a:picLocks noChangeAspect="1"/>
          </p:cNvPicPr>
          <p:nvPr/>
        </p:nvPicPr>
        <p:blipFill>
          <a:blip r:embed="rId8"/>
          <a:stretch>
            <a:fillRect/>
          </a:stretch>
        </p:blipFill>
        <p:spPr>
          <a:xfrm>
            <a:off x="3366197" y="2571750"/>
            <a:ext cx="5619607" cy="2424838"/>
          </a:xfrm>
          <a:prstGeom prst="rect">
            <a:avLst/>
          </a:prstGeom>
        </p:spPr>
      </p:pic>
      <p:sp>
        <p:nvSpPr>
          <p:cNvPr id="8" name="BlokTextu 7">
            <a:extLst>
              <a:ext uri="{FF2B5EF4-FFF2-40B4-BE49-F238E27FC236}">
                <a16:creationId xmlns:a16="http://schemas.microsoft.com/office/drawing/2014/main" id="{2403A2CA-F9A0-198D-C688-FCD12CDD5B4E}"/>
              </a:ext>
            </a:extLst>
          </p:cNvPr>
          <p:cNvSpPr txBox="1"/>
          <p:nvPr/>
        </p:nvSpPr>
        <p:spPr>
          <a:xfrm>
            <a:off x="535458" y="1678691"/>
            <a:ext cx="6745757" cy="704616"/>
          </a:xfrm>
          <a:prstGeom prst="rect">
            <a:avLst/>
          </a:prstGeom>
          <a:noFill/>
        </p:spPr>
        <p:txBody>
          <a:bodyPr wrap="none" rtlCol="0">
            <a:spAutoFit/>
          </a:bodyPr>
          <a:lstStyle/>
          <a:p>
            <a:pPr marL="285750" indent="-285750">
              <a:lnSpc>
                <a:spcPct val="150000"/>
              </a:lnSpc>
              <a:buClr>
                <a:srgbClr val="C00000"/>
              </a:buClr>
              <a:buFont typeface="Wingdings" panose="05000000000000000000" pitchFamily="2" charset="2"/>
              <a:buChar char="§"/>
            </a:pPr>
            <a:r>
              <a:rPr lang="sk-SK" dirty="0">
                <a:latin typeface="Source Sans Pro" panose="020B0503030403020204" pitchFamily="34" charset="0"/>
                <a:ea typeface="Source Sans Pro" panose="020B0503030403020204" pitchFamily="34" charset="0"/>
              </a:rPr>
              <a:t>PM prijímateľa a ZPP musia byť známi v čase podávania žiadosti o dotáciu.</a:t>
            </a:r>
          </a:p>
          <a:p>
            <a:pPr marL="285750" indent="-285750">
              <a:lnSpc>
                <a:spcPct val="150000"/>
              </a:lnSpc>
              <a:buClr>
                <a:srgbClr val="C00000"/>
              </a:buClr>
              <a:buFont typeface="Wingdings" panose="05000000000000000000" pitchFamily="2" charset="2"/>
              <a:buChar char="§"/>
            </a:pPr>
            <a:r>
              <a:rPr lang="sk-SK" dirty="0">
                <a:latin typeface="Source Sans Pro" panose="020B0503030403020204" pitchFamily="34" charset="0"/>
                <a:ea typeface="Source Sans Pro" panose="020B0503030403020204" pitchFamily="34" charset="0"/>
              </a:rPr>
              <a:t>Podanie žiadosti – nutnosť mať obsadených 50 % pozícií (inak zadávacie podmienky)</a:t>
            </a:r>
          </a:p>
        </p:txBody>
      </p:sp>
      <p:pic>
        <p:nvPicPr>
          <p:cNvPr id="11" name="Zvuk 10">
            <a:hlinkClick r:id="" action="ppaction://media"/>
            <a:extLst>
              <a:ext uri="{FF2B5EF4-FFF2-40B4-BE49-F238E27FC236}">
                <a16:creationId xmlns:a16="http://schemas.microsoft.com/office/drawing/2014/main" id="{D2355374-40F1-06DA-F1F6-DEDC9D135592}"/>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76563" t="-76563" r="-76563" b="-76563"/>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2311288041"/>
      </p:ext>
    </p:extLst>
  </p:cSld>
  <p:clrMapOvr>
    <a:masterClrMapping/>
  </p:clrMapOvr>
  <mc:AlternateContent xmlns:mc="http://schemas.openxmlformats.org/markup-compatibility/2006" xmlns:p14="http://schemas.microsoft.com/office/powerpoint/2010/main">
    <mc:Choice Requires="p14">
      <p:transition spd="slow" p14:dur="2000" advTm="110111"/>
    </mc:Choice>
    <mc:Fallback xmlns="">
      <p:transition spd="slow" advTm="1101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5">
            <a:alphaModFix/>
          </a:blip>
          <a:stretch>
            <a:fillRect/>
          </a:stretch>
        </a:blipFill>
        <a:effectLst/>
      </p:bgPr>
    </p:bg>
    <p:spTree>
      <p:nvGrpSpPr>
        <p:cNvPr id="1" name="Shape 290"/>
        <p:cNvGrpSpPr/>
        <p:nvPr/>
      </p:nvGrpSpPr>
      <p:grpSpPr>
        <a:xfrm>
          <a:off x="0" y="0"/>
          <a:ext cx="0" cy="0"/>
          <a:chOff x="0" y="0"/>
          <a:chExt cx="0" cy="0"/>
        </a:xfrm>
      </p:grpSpPr>
      <p:pic>
        <p:nvPicPr>
          <p:cNvPr id="295" name="Google Shape;295;gc3692f58e4_0_25"/>
          <p:cNvPicPr preferRelativeResize="0"/>
          <p:nvPr/>
        </p:nvPicPr>
        <p:blipFill rotWithShape="1">
          <a:blip r:embed="rId6">
            <a:alphaModFix/>
          </a:blip>
          <a:srcRect l="4287" r="4296"/>
          <a:stretch/>
        </p:blipFill>
        <p:spPr>
          <a:xfrm>
            <a:off x="5646275" y="0"/>
            <a:ext cx="1207168" cy="628651"/>
          </a:xfrm>
          <a:prstGeom prst="rect">
            <a:avLst/>
          </a:prstGeom>
          <a:noFill/>
          <a:ln>
            <a:noFill/>
          </a:ln>
        </p:spPr>
      </p:pic>
      <p:pic>
        <p:nvPicPr>
          <p:cNvPr id="296" name="Google Shape;296;gc3692f58e4_0_25"/>
          <p:cNvPicPr preferRelativeResize="0"/>
          <p:nvPr/>
        </p:nvPicPr>
        <p:blipFill rotWithShape="1">
          <a:blip r:embed="rId7">
            <a:alphaModFix/>
          </a:blip>
          <a:srcRect/>
          <a:stretch/>
        </p:blipFill>
        <p:spPr>
          <a:xfrm>
            <a:off x="7010400" y="125601"/>
            <a:ext cx="1826694" cy="503048"/>
          </a:xfrm>
          <a:prstGeom prst="rect">
            <a:avLst/>
          </a:prstGeom>
          <a:noFill/>
          <a:ln>
            <a:noFill/>
          </a:ln>
        </p:spPr>
      </p:pic>
      <p:sp>
        <p:nvSpPr>
          <p:cNvPr id="6" name="BlokTextu 5">
            <a:extLst>
              <a:ext uri="{FF2B5EF4-FFF2-40B4-BE49-F238E27FC236}">
                <a16:creationId xmlns:a16="http://schemas.microsoft.com/office/drawing/2014/main" id="{372549AC-B449-FDC3-D12C-A2E6EDB3A290}"/>
              </a:ext>
            </a:extLst>
          </p:cNvPr>
          <p:cNvSpPr txBox="1"/>
          <p:nvPr/>
        </p:nvSpPr>
        <p:spPr>
          <a:xfrm>
            <a:off x="535459" y="1032360"/>
            <a:ext cx="4168346" cy="646331"/>
          </a:xfrm>
          <a:prstGeom prst="rect">
            <a:avLst/>
          </a:prstGeom>
          <a:noFill/>
        </p:spPr>
        <p:txBody>
          <a:bodyPr wrap="square">
            <a:spAutoFit/>
          </a:bodyPr>
          <a:lstStyle/>
          <a:p>
            <a:pPr marL="0" marR="0" lvl="0" indent="0" algn="l" rtl="0">
              <a:lnSpc>
                <a:spcPct val="100000"/>
              </a:lnSpc>
              <a:spcBef>
                <a:spcPts val="0"/>
              </a:spcBef>
              <a:spcAft>
                <a:spcPts val="0"/>
              </a:spcAft>
              <a:buClr>
                <a:srgbClr val="17375E"/>
              </a:buClr>
              <a:buSzPts val="3200"/>
              <a:buFont typeface="Arial"/>
              <a:buNone/>
            </a:pPr>
            <a:r>
              <a:rPr lang="sk-SK" sz="1800" b="1" dirty="0">
                <a:solidFill>
                  <a:srgbClr val="195091"/>
                </a:solidFill>
                <a:latin typeface="Source Sans Pro"/>
                <a:ea typeface="Source Sans Pro"/>
                <a:cs typeface="Source Sans Pro"/>
                <a:sym typeface="Source Sans Pro"/>
              </a:rPr>
              <a:t>11. Identifikácia rizík </a:t>
            </a:r>
            <a:endParaRPr lang="sk-SK" sz="1800" b="1" i="0" u="none" strike="noStrike" cap="none" dirty="0">
              <a:solidFill>
                <a:srgbClr val="195091"/>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17375E"/>
              </a:buClr>
              <a:buSzPts val="3200"/>
              <a:buFont typeface="Arial"/>
              <a:buNone/>
            </a:pPr>
            <a:endParaRPr lang="sk-SK" sz="1800" b="1" dirty="0">
              <a:solidFill>
                <a:srgbClr val="195091"/>
              </a:solidFill>
              <a:latin typeface="Source Sans Pro"/>
              <a:ea typeface="Source Sans Pro"/>
              <a:cs typeface="Source Sans Pro"/>
              <a:sym typeface="Source Sans Pro"/>
            </a:endParaRPr>
          </a:p>
        </p:txBody>
      </p:sp>
      <p:pic>
        <p:nvPicPr>
          <p:cNvPr id="4" name="Obrázok 3">
            <a:extLst>
              <a:ext uri="{FF2B5EF4-FFF2-40B4-BE49-F238E27FC236}">
                <a16:creationId xmlns:a16="http://schemas.microsoft.com/office/drawing/2014/main" id="{2DB12C7A-274D-A626-0439-B0EB9CC08E48}"/>
              </a:ext>
            </a:extLst>
          </p:cNvPr>
          <p:cNvPicPr>
            <a:picLocks noChangeAspect="1"/>
          </p:cNvPicPr>
          <p:nvPr/>
        </p:nvPicPr>
        <p:blipFill>
          <a:blip r:embed="rId8"/>
          <a:stretch>
            <a:fillRect/>
          </a:stretch>
        </p:blipFill>
        <p:spPr>
          <a:xfrm>
            <a:off x="5116281" y="901731"/>
            <a:ext cx="3143463" cy="4077709"/>
          </a:xfrm>
          <a:prstGeom prst="rect">
            <a:avLst/>
          </a:prstGeom>
        </p:spPr>
      </p:pic>
      <p:sp>
        <p:nvSpPr>
          <p:cNvPr id="5" name="BlokTextu 4">
            <a:extLst>
              <a:ext uri="{FF2B5EF4-FFF2-40B4-BE49-F238E27FC236}">
                <a16:creationId xmlns:a16="http://schemas.microsoft.com/office/drawing/2014/main" id="{8B770575-AF3D-BDB8-D9EC-D66FE7CA9CA6}"/>
              </a:ext>
            </a:extLst>
          </p:cNvPr>
          <p:cNvSpPr txBox="1"/>
          <p:nvPr/>
        </p:nvSpPr>
        <p:spPr>
          <a:xfrm>
            <a:off x="535459" y="1678691"/>
            <a:ext cx="4333238" cy="523220"/>
          </a:xfrm>
          <a:prstGeom prst="rect">
            <a:avLst/>
          </a:prstGeom>
          <a:noFill/>
        </p:spPr>
        <p:txBody>
          <a:bodyPr wrap="none" rtlCol="0">
            <a:spAutoFit/>
          </a:bodyPr>
          <a:lstStyle/>
          <a:p>
            <a:pPr marL="285750" indent="-285750">
              <a:buClr>
                <a:srgbClr val="C00000"/>
              </a:buClr>
              <a:buFont typeface="Wingdings" panose="05000000000000000000" pitchFamily="2" charset="2"/>
              <a:buChar char="§"/>
            </a:pPr>
            <a:r>
              <a:rPr lang="sk-SK" dirty="0">
                <a:latin typeface="Source Sans Pro" panose="020B0503030403020204" pitchFamily="34" charset="0"/>
                <a:ea typeface="Source Sans Pro" panose="020B0503030403020204" pitchFamily="34" charset="0"/>
              </a:rPr>
              <a:t>Podrobný popis rizík, nie všeobecné riziká projektu.</a:t>
            </a:r>
          </a:p>
          <a:p>
            <a:pPr marL="285750" indent="-285750">
              <a:buClr>
                <a:srgbClr val="C00000"/>
              </a:buClr>
              <a:buFont typeface="Wingdings" panose="05000000000000000000" pitchFamily="2" charset="2"/>
              <a:buChar char="§"/>
            </a:pPr>
            <a:endParaRPr lang="sk-SK" dirty="0">
              <a:latin typeface="Source Sans Pro" panose="020B0503030403020204" pitchFamily="34" charset="0"/>
              <a:ea typeface="Source Sans Pro" panose="020B0503030403020204" pitchFamily="34" charset="0"/>
            </a:endParaRPr>
          </a:p>
        </p:txBody>
      </p:sp>
      <p:pic>
        <p:nvPicPr>
          <p:cNvPr id="12" name="Zvuk 11">
            <a:hlinkClick r:id="" action="ppaction://media"/>
            <a:extLst>
              <a:ext uri="{FF2B5EF4-FFF2-40B4-BE49-F238E27FC236}">
                <a16:creationId xmlns:a16="http://schemas.microsoft.com/office/drawing/2014/main" id="{C00E98BB-96BA-FB13-15BE-40835DBA3E81}"/>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76563" t="-76563" r="-76563" b="-76563"/>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811182026"/>
      </p:ext>
    </p:extLst>
  </p:cSld>
  <p:clrMapOvr>
    <a:masterClrMapping/>
  </p:clrMapOvr>
  <mc:AlternateContent xmlns:mc="http://schemas.openxmlformats.org/markup-compatibility/2006" xmlns:p14="http://schemas.microsoft.com/office/powerpoint/2010/main">
    <mc:Choice Requires="p14">
      <p:transition spd="slow" p14:dur="2000" advTm="78407"/>
    </mc:Choice>
    <mc:Fallback xmlns="">
      <p:transition spd="slow" advTm="784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5">
            <a:alphaModFix/>
          </a:blip>
          <a:stretch>
            <a:fillRect/>
          </a:stretch>
        </a:blipFill>
        <a:effectLst/>
      </p:bgPr>
    </p:bg>
    <p:spTree>
      <p:nvGrpSpPr>
        <p:cNvPr id="1" name="Shape 290"/>
        <p:cNvGrpSpPr/>
        <p:nvPr/>
      </p:nvGrpSpPr>
      <p:grpSpPr>
        <a:xfrm>
          <a:off x="0" y="0"/>
          <a:ext cx="0" cy="0"/>
          <a:chOff x="0" y="0"/>
          <a:chExt cx="0" cy="0"/>
        </a:xfrm>
      </p:grpSpPr>
      <p:pic>
        <p:nvPicPr>
          <p:cNvPr id="295" name="Google Shape;295;gc3692f58e4_0_25"/>
          <p:cNvPicPr preferRelativeResize="0"/>
          <p:nvPr/>
        </p:nvPicPr>
        <p:blipFill rotWithShape="1">
          <a:blip r:embed="rId6">
            <a:alphaModFix/>
          </a:blip>
          <a:srcRect l="4287" r="4296"/>
          <a:stretch/>
        </p:blipFill>
        <p:spPr>
          <a:xfrm>
            <a:off x="5646275" y="0"/>
            <a:ext cx="1207168" cy="628651"/>
          </a:xfrm>
          <a:prstGeom prst="rect">
            <a:avLst/>
          </a:prstGeom>
          <a:noFill/>
          <a:ln>
            <a:noFill/>
          </a:ln>
        </p:spPr>
      </p:pic>
      <p:pic>
        <p:nvPicPr>
          <p:cNvPr id="296" name="Google Shape;296;gc3692f58e4_0_25"/>
          <p:cNvPicPr preferRelativeResize="0"/>
          <p:nvPr/>
        </p:nvPicPr>
        <p:blipFill rotWithShape="1">
          <a:blip r:embed="rId7">
            <a:alphaModFix/>
          </a:blip>
          <a:srcRect/>
          <a:stretch/>
        </p:blipFill>
        <p:spPr>
          <a:xfrm>
            <a:off x="7010400" y="125601"/>
            <a:ext cx="1826694" cy="503048"/>
          </a:xfrm>
          <a:prstGeom prst="rect">
            <a:avLst/>
          </a:prstGeom>
          <a:noFill/>
          <a:ln>
            <a:noFill/>
          </a:ln>
        </p:spPr>
      </p:pic>
      <p:sp>
        <p:nvSpPr>
          <p:cNvPr id="4" name="BlokTextu 3">
            <a:extLst>
              <a:ext uri="{FF2B5EF4-FFF2-40B4-BE49-F238E27FC236}">
                <a16:creationId xmlns:a16="http://schemas.microsoft.com/office/drawing/2014/main" id="{7D0FF794-58FF-E73D-BDAA-14266512FEDF}"/>
              </a:ext>
            </a:extLst>
          </p:cNvPr>
          <p:cNvSpPr txBox="1"/>
          <p:nvPr/>
        </p:nvSpPr>
        <p:spPr>
          <a:xfrm>
            <a:off x="1783490" y="3980064"/>
            <a:ext cx="5577017" cy="307777"/>
          </a:xfrm>
          <a:prstGeom prst="rect">
            <a:avLst/>
          </a:prstGeom>
          <a:noFill/>
        </p:spPr>
        <p:txBody>
          <a:bodyPr wrap="square">
            <a:spAutoFit/>
          </a:bodyPr>
          <a:lstStyle/>
          <a:p>
            <a:r>
              <a:rPr lang="sk-SK" b="1" dirty="0">
                <a:solidFill>
                  <a:srgbClr val="C00000"/>
                </a:solidFill>
              </a:rPr>
              <a:t>POTREBNÝ ORIGINÁLNY PODPIS NA ŽIADOSŤ O DOTÁCIU!!!</a:t>
            </a:r>
          </a:p>
        </p:txBody>
      </p:sp>
      <p:pic>
        <p:nvPicPr>
          <p:cNvPr id="8" name="Obrázok 7">
            <a:extLst>
              <a:ext uri="{FF2B5EF4-FFF2-40B4-BE49-F238E27FC236}">
                <a16:creationId xmlns:a16="http://schemas.microsoft.com/office/drawing/2014/main" id="{BE3E8D5B-CA2B-202A-AAEE-290C7E8A1E37}"/>
              </a:ext>
            </a:extLst>
          </p:cNvPr>
          <p:cNvPicPr>
            <a:picLocks noChangeAspect="1"/>
          </p:cNvPicPr>
          <p:nvPr/>
        </p:nvPicPr>
        <p:blipFill>
          <a:blip r:embed="rId8"/>
          <a:stretch>
            <a:fillRect/>
          </a:stretch>
        </p:blipFill>
        <p:spPr>
          <a:xfrm>
            <a:off x="224850" y="2291761"/>
            <a:ext cx="8694298" cy="1321193"/>
          </a:xfrm>
          <a:prstGeom prst="rect">
            <a:avLst/>
          </a:prstGeom>
        </p:spPr>
      </p:pic>
      <p:sp>
        <p:nvSpPr>
          <p:cNvPr id="5" name="Obdĺžnik: zaoblené rohy 4">
            <a:extLst>
              <a:ext uri="{FF2B5EF4-FFF2-40B4-BE49-F238E27FC236}">
                <a16:creationId xmlns:a16="http://schemas.microsoft.com/office/drawing/2014/main" id="{2A78EC9A-13EC-7976-1D3E-21B830B6BEA7}"/>
              </a:ext>
            </a:extLst>
          </p:cNvPr>
          <p:cNvSpPr/>
          <p:nvPr/>
        </p:nvSpPr>
        <p:spPr>
          <a:xfrm>
            <a:off x="3868093" y="2358339"/>
            <a:ext cx="2381766" cy="1188038"/>
          </a:xfrm>
          <a:prstGeom prst="round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k-SK"/>
          </a:p>
        </p:txBody>
      </p:sp>
      <p:pic>
        <p:nvPicPr>
          <p:cNvPr id="22" name="Zvuk 21">
            <a:hlinkClick r:id="" action="ppaction://media"/>
            <a:extLst>
              <a:ext uri="{FF2B5EF4-FFF2-40B4-BE49-F238E27FC236}">
                <a16:creationId xmlns:a16="http://schemas.microsoft.com/office/drawing/2014/main" id="{154615DB-32B1-3386-258A-E99AC73E2270}"/>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76563" t="-76563" r="-76563" b="-76563"/>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2690203634"/>
      </p:ext>
    </p:extLst>
  </p:cSld>
  <p:clrMapOvr>
    <a:masterClrMapping/>
  </p:clrMapOvr>
  <mc:AlternateContent xmlns:mc="http://schemas.openxmlformats.org/markup-compatibility/2006" xmlns:p14="http://schemas.microsoft.com/office/powerpoint/2010/main">
    <mc:Choice Requires="p14">
      <p:transition spd="slow" p14:dur="2000" advTm="50985"/>
    </mc:Choice>
    <mc:Fallback xmlns="">
      <p:transition spd="slow" advTm="509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5">
            <a:alphaModFix/>
          </a:blip>
          <a:stretch>
            <a:fillRect/>
          </a:stretch>
        </a:blipFill>
        <a:effectLst/>
      </p:bgPr>
    </p:bg>
    <p:spTree>
      <p:nvGrpSpPr>
        <p:cNvPr id="1" name="Shape 265"/>
        <p:cNvGrpSpPr/>
        <p:nvPr/>
      </p:nvGrpSpPr>
      <p:grpSpPr>
        <a:xfrm>
          <a:off x="0" y="0"/>
          <a:ext cx="0" cy="0"/>
          <a:chOff x="0" y="0"/>
          <a:chExt cx="0" cy="0"/>
        </a:xfrm>
      </p:grpSpPr>
      <p:sp>
        <p:nvSpPr>
          <p:cNvPr id="266" name="Google Shape;266;gc3692f58e4_0_156"/>
          <p:cNvSpPr txBox="1">
            <a:spLocks noGrp="1"/>
          </p:cNvSpPr>
          <p:nvPr>
            <p:ph type="subTitle" idx="4294967295"/>
          </p:nvPr>
        </p:nvSpPr>
        <p:spPr>
          <a:xfrm>
            <a:off x="885825" y="1045125"/>
            <a:ext cx="6023100" cy="771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17375E"/>
              </a:buClr>
              <a:buSzPts val="3200"/>
              <a:buFont typeface="Arial"/>
              <a:buNone/>
            </a:pPr>
            <a:r>
              <a:rPr lang="sk-SK" sz="2400" b="1" dirty="0">
                <a:solidFill>
                  <a:srgbClr val="195091"/>
                </a:solidFill>
                <a:latin typeface="Source Sans Pro"/>
                <a:ea typeface="Source Sans Pro"/>
                <a:cs typeface="Source Sans Pro"/>
                <a:sym typeface="Source Sans Pro"/>
              </a:rPr>
              <a:t>OBSAH</a:t>
            </a:r>
            <a:endParaRPr sz="2400" b="1" i="0" u="none" strike="noStrike" cap="none" dirty="0">
              <a:solidFill>
                <a:srgbClr val="195091"/>
              </a:solidFill>
              <a:latin typeface="Source Sans Pro"/>
              <a:ea typeface="Source Sans Pro"/>
              <a:cs typeface="Source Sans Pro"/>
              <a:sym typeface="Source Sans Pro"/>
            </a:endParaRPr>
          </a:p>
        </p:txBody>
      </p:sp>
      <p:sp>
        <p:nvSpPr>
          <p:cNvPr id="267" name="Google Shape;267;gc3692f58e4_0_156"/>
          <p:cNvSpPr txBox="1"/>
          <p:nvPr/>
        </p:nvSpPr>
        <p:spPr>
          <a:xfrm>
            <a:off x="885825" y="1737393"/>
            <a:ext cx="4081195" cy="323100"/>
          </a:xfrm>
          <a:prstGeom prst="rect">
            <a:avLst/>
          </a:prstGeom>
          <a:no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sk-SK" b="1" dirty="0">
                <a:solidFill>
                  <a:srgbClr val="195091"/>
                </a:solidFill>
                <a:latin typeface="Source Sans Pro"/>
                <a:ea typeface="Source Sans Pro"/>
                <a:cs typeface="Source Sans Pro"/>
                <a:sym typeface="Source Sans Pro"/>
              </a:rPr>
              <a:t>Všeobecné zásady k žiadosti o poskytnutie dotácie</a:t>
            </a:r>
            <a:endParaRPr b="1" i="0" u="none" strike="noStrike" cap="none" dirty="0">
              <a:solidFill>
                <a:srgbClr val="195091"/>
              </a:solidFill>
              <a:latin typeface="Source Sans Pro"/>
              <a:ea typeface="Source Sans Pro"/>
              <a:cs typeface="Source Sans Pro"/>
              <a:sym typeface="Source Sans Pro"/>
            </a:endParaRPr>
          </a:p>
        </p:txBody>
      </p:sp>
      <p:sp>
        <p:nvSpPr>
          <p:cNvPr id="268" name="Google Shape;268;gc3692f58e4_0_156"/>
          <p:cNvSpPr txBox="1"/>
          <p:nvPr/>
        </p:nvSpPr>
        <p:spPr>
          <a:xfrm>
            <a:off x="885825" y="2248650"/>
            <a:ext cx="3942053" cy="323100"/>
          </a:xfrm>
          <a:prstGeom prst="rect">
            <a:avLst/>
          </a:prstGeom>
          <a:noFill/>
          <a:ln>
            <a:noFill/>
          </a:ln>
        </p:spPr>
        <p:txBody>
          <a:bodyPr spcFirstLastPara="1" wrap="square" lIns="45725" tIns="22850" rIns="45725" bIns="22850" anchor="t" anchorCtr="0">
            <a:noAutofit/>
          </a:bodyPr>
          <a:lstStyle/>
          <a:p>
            <a:pPr marL="0" marR="0" lvl="0" indent="0" algn="l" rtl="0">
              <a:lnSpc>
                <a:spcPct val="100000"/>
              </a:lnSpc>
              <a:spcBef>
                <a:spcPts val="0"/>
              </a:spcBef>
              <a:spcAft>
                <a:spcPts val="0"/>
              </a:spcAft>
              <a:buClr>
                <a:schemeClr val="dk1"/>
              </a:buClr>
              <a:buSzPts val="1800"/>
              <a:buFont typeface="Arial"/>
              <a:buNone/>
            </a:pPr>
            <a:r>
              <a:rPr lang="sk-SK" b="1" dirty="0">
                <a:solidFill>
                  <a:srgbClr val="195091"/>
                </a:solidFill>
                <a:latin typeface="Source Sans Pro"/>
                <a:ea typeface="Source Sans Pro"/>
                <a:cs typeface="Source Sans Pro"/>
                <a:sym typeface="Source Sans Pro"/>
              </a:rPr>
              <a:t>Jednotlivé časti v žiadosti o poskytnutie dotácie</a:t>
            </a:r>
            <a:endParaRPr b="1" i="0" u="none" strike="noStrike" cap="none" dirty="0">
              <a:solidFill>
                <a:srgbClr val="195091"/>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003078"/>
              </a:solidFill>
              <a:latin typeface="Source Sans Pro Black"/>
              <a:ea typeface="Source Sans Pro Black"/>
              <a:cs typeface="Source Sans Pro Black"/>
              <a:sym typeface="Source Sans Pro Black"/>
            </a:endParaRPr>
          </a:p>
        </p:txBody>
      </p:sp>
      <p:pic>
        <p:nvPicPr>
          <p:cNvPr id="271" name="Google Shape;271;gc3692f58e4_0_156"/>
          <p:cNvPicPr preferRelativeResize="0"/>
          <p:nvPr/>
        </p:nvPicPr>
        <p:blipFill rotWithShape="1">
          <a:blip r:embed="rId6">
            <a:alphaModFix/>
          </a:blip>
          <a:srcRect l="4287" r="4296"/>
          <a:stretch/>
        </p:blipFill>
        <p:spPr>
          <a:xfrm>
            <a:off x="5646275" y="0"/>
            <a:ext cx="1207168" cy="628651"/>
          </a:xfrm>
          <a:prstGeom prst="rect">
            <a:avLst/>
          </a:prstGeom>
          <a:noFill/>
          <a:ln>
            <a:noFill/>
          </a:ln>
        </p:spPr>
      </p:pic>
      <p:pic>
        <p:nvPicPr>
          <p:cNvPr id="272" name="Google Shape;272;gc3692f58e4_0_156"/>
          <p:cNvPicPr preferRelativeResize="0"/>
          <p:nvPr/>
        </p:nvPicPr>
        <p:blipFill rotWithShape="1">
          <a:blip r:embed="rId7">
            <a:alphaModFix/>
          </a:blip>
          <a:srcRect/>
          <a:stretch/>
        </p:blipFill>
        <p:spPr>
          <a:xfrm>
            <a:off x="7010400" y="125601"/>
            <a:ext cx="1826694" cy="503049"/>
          </a:xfrm>
          <a:prstGeom prst="rect">
            <a:avLst/>
          </a:prstGeom>
          <a:noFill/>
          <a:ln>
            <a:noFill/>
          </a:ln>
        </p:spPr>
      </p:pic>
      <p:sp>
        <p:nvSpPr>
          <p:cNvPr id="273" name="Google Shape;273;gc3692f58e4_0_156"/>
          <p:cNvSpPr/>
          <p:nvPr/>
        </p:nvSpPr>
        <p:spPr>
          <a:xfrm>
            <a:off x="517682" y="1737393"/>
            <a:ext cx="216900" cy="210900"/>
          </a:xfrm>
          <a:prstGeom prst="rect">
            <a:avLst/>
          </a:prstGeom>
          <a:solidFill>
            <a:srgbClr val="DA20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gc3692f58e4_0_156"/>
          <p:cNvSpPr/>
          <p:nvPr/>
        </p:nvSpPr>
        <p:spPr>
          <a:xfrm>
            <a:off x="541890" y="2261405"/>
            <a:ext cx="216900" cy="210900"/>
          </a:xfrm>
          <a:prstGeom prst="rect">
            <a:avLst/>
          </a:prstGeom>
          <a:solidFill>
            <a:srgbClr val="DA20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Google Shape;315;gd254e24ff9_0_0">
            <a:extLst>
              <a:ext uri="{FF2B5EF4-FFF2-40B4-BE49-F238E27FC236}">
                <a16:creationId xmlns:a16="http://schemas.microsoft.com/office/drawing/2014/main" id="{1CD6995C-AB6C-A484-7F7D-25BDB3D72E7D}"/>
              </a:ext>
            </a:extLst>
          </p:cNvPr>
          <p:cNvPicPr preferRelativeResize="0"/>
          <p:nvPr/>
        </p:nvPicPr>
        <p:blipFill rotWithShape="1">
          <a:blip r:embed="rId8">
            <a:alphaModFix/>
          </a:blip>
          <a:srcRect l="11251" r="11259"/>
          <a:stretch/>
        </p:blipFill>
        <p:spPr>
          <a:xfrm>
            <a:off x="5118263" y="1561788"/>
            <a:ext cx="3718831" cy="2676685"/>
          </a:xfrm>
          <a:prstGeom prst="rect">
            <a:avLst/>
          </a:prstGeom>
          <a:noFill/>
          <a:ln>
            <a:noFill/>
          </a:ln>
        </p:spPr>
      </p:pic>
      <p:pic>
        <p:nvPicPr>
          <p:cNvPr id="23" name="Zvuk 22">
            <a:hlinkClick r:id="" action="ppaction://media"/>
            <a:extLst>
              <a:ext uri="{FF2B5EF4-FFF2-40B4-BE49-F238E27FC236}">
                <a16:creationId xmlns:a16="http://schemas.microsoft.com/office/drawing/2014/main" id="{1D236107-6525-F84E-1702-ABE6386D414B}"/>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76563" t="-76563" r="-76563" b="-76563"/>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24495"/>
    </mc:Choice>
    <mc:Fallback xmlns="">
      <p:transition spd="slow" advTm="244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5">
            <a:alphaModFix/>
          </a:blip>
          <a:stretch>
            <a:fillRect/>
          </a:stretch>
        </a:blipFill>
        <a:effectLst/>
      </p:bgPr>
    </p:bg>
    <p:spTree>
      <p:nvGrpSpPr>
        <p:cNvPr id="1" name="Shape 418"/>
        <p:cNvGrpSpPr/>
        <p:nvPr/>
      </p:nvGrpSpPr>
      <p:grpSpPr>
        <a:xfrm>
          <a:off x="0" y="0"/>
          <a:ext cx="0" cy="0"/>
          <a:chOff x="0" y="0"/>
          <a:chExt cx="0" cy="0"/>
        </a:xfrm>
      </p:grpSpPr>
      <p:pic>
        <p:nvPicPr>
          <p:cNvPr id="419" name="Google Shape;419;gc3692f58e4_0_121"/>
          <p:cNvPicPr preferRelativeResize="0"/>
          <p:nvPr/>
        </p:nvPicPr>
        <p:blipFill rotWithShape="1">
          <a:blip r:embed="rId6">
            <a:alphaModFix/>
          </a:blip>
          <a:srcRect l="4111" r="4120"/>
          <a:stretch/>
        </p:blipFill>
        <p:spPr>
          <a:xfrm>
            <a:off x="628250" y="935975"/>
            <a:ext cx="3153172" cy="1635775"/>
          </a:xfrm>
          <a:prstGeom prst="rect">
            <a:avLst/>
          </a:prstGeom>
          <a:noFill/>
          <a:ln>
            <a:noFill/>
          </a:ln>
        </p:spPr>
      </p:pic>
      <p:sp>
        <p:nvSpPr>
          <p:cNvPr id="420" name="Google Shape;420;gc3692f58e4_0_121"/>
          <p:cNvSpPr txBox="1"/>
          <p:nvPr/>
        </p:nvSpPr>
        <p:spPr>
          <a:xfrm>
            <a:off x="933450" y="2819400"/>
            <a:ext cx="3924300" cy="640500"/>
          </a:xfrm>
          <a:prstGeom prst="rect">
            <a:avLst/>
          </a:prstGeom>
          <a:noFill/>
          <a:ln>
            <a:noFill/>
          </a:ln>
        </p:spPr>
        <p:txBody>
          <a:bodyPr spcFirstLastPara="1" wrap="square" lIns="50800" tIns="25400" rIns="50800" bIns="25400" anchor="t" anchorCtr="0">
            <a:noAutofit/>
          </a:bodyPr>
          <a:lstStyle/>
          <a:p>
            <a:pPr marL="0" marR="0" lvl="0" indent="0" algn="l" rtl="0">
              <a:lnSpc>
                <a:spcPct val="100000"/>
              </a:lnSpc>
              <a:spcBef>
                <a:spcPts val="0"/>
              </a:spcBef>
              <a:spcAft>
                <a:spcPts val="0"/>
              </a:spcAft>
              <a:buClr>
                <a:srgbClr val="000000"/>
              </a:buClr>
              <a:buSzPts val="2700"/>
              <a:buFont typeface="Arial"/>
              <a:buNone/>
            </a:pPr>
            <a:r>
              <a:rPr lang="sk-SK" sz="2400" b="1" dirty="0">
                <a:solidFill>
                  <a:schemeClr val="lt1"/>
                </a:solidFill>
                <a:latin typeface="Source Sans Pro"/>
                <a:ea typeface="Source Sans Pro"/>
                <a:cs typeface="Source Sans Pro"/>
                <a:sym typeface="Source Sans Pro"/>
              </a:rPr>
              <a:t>Ďakujem za pozornosť!</a:t>
            </a:r>
            <a:endParaRPr sz="2400" b="1" i="0" u="none" strike="noStrike" cap="none" dirty="0">
              <a:solidFill>
                <a:schemeClr val="lt1"/>
              </a:solidFill>
              <a:latin typeface="Source Sans Pro"/>
              <a:ea typeface="Source Sans Pro"/>
              <a:cs typeface="Source Sans Pro"/>
              <a:sym typeface="Source Sans Pro"/>
            </a:endParaRPr>
          </a:p>
        </p:txBody>
      </p:sp>
      <p:sp>
        <p:nvSpPr>
          <p:cNvPr id="421" name="Google Shape;421;gc3692f58e4_0_121"/>
          <p:cNvSpPr txBox="1"/>
          <p:nvPr/>
        </p:nvSpPr>
        <p:spPr>
          <a:xfrm>
            <a:off x="885825" y="3257550"/>
            <a:ext cx="3838500" cy="224672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58ED5"/>
              </a:buClr>
              <a:buSzPts val="2400"/>
              <a:buFont typeface="Calibri"/>
              <a:buNone/>
            </a:pPr>
            <a:r>
              <a:rPr lang="sk-SK" dirty="0">
                <a:solidFill>
                  <a:schemeClr val="lt1"/>
                </a:solidFill>
                <a:latin typeface="Source Sans Pro" panose="020B0503030403020204" pitchFamily="34" charset="0"/>
                <a:ea typeface="Source Sans Pro" panose="020B0503030403020204" pitchFamily="34" charset="0"/>
                <a:cs typeface="Calibri"/>
                <a:sym typeface="Calibri"/>
              </a:rPr>
              <a:t>Mgr. Mária Káčeriková</a:t>
            </a:r>
            <a:endParaRPr sz="1400" b="0" i="0" u="none" strike="noStrike" cap="none" dirty="0">
              <a:solidFill>
                <a:schemeClr val="lt1"/>
              </a:solidFill>
              <a:latin typeface="Source Sans Pro" panose="020B0503030403020204" pitchFamily="34" charset="0"/>
              <a:ea typeface="Source Sans Pro" panose="020B0503030403020204" pitchFamily="34" charset="0"/>
              <a:sym typeface="Arial"/>
            </a:endParaRPr>
          </a:p>
          <a:p>
            <a:pPr marL="0" marR="0" lvl="0" indent="0" algn="l" rtl="0">
              <a:lnSpc>
                <a:spcPct val="100000"/>
              </a:lnSpc>
              <a:spcBef>
                <a:spcPts val="0"/>
              </a:spcBef>
              <a:spcAft>
                <a:spcPts val="0"/>
              </a:spcAft>
              <a:buClr>
                <a:srgbClr val="558ED5"/>
              </a:buClr>
              <a:buSzPts val="2400"/>
              <a:buFont typeface="Calibri"/>
              <a:buNone/>
            </a:pPr>
            <a:r>
              <a:rPr lang="sk-SK" dirty="0">
                <a:solidFill>
                  <a:schemeClr val="lt1"/>
                </a:solidFill>
                <a:latin typeface="Source Sans Pro" panose="020B0503030403020204" pitchFamily="34" charset="0"/>
                <a:ea typeface="Source Sans Pro" panose="020B0503030403020204" pitchFamily="34" charset="0"/>
                <a:cs typeface="Calibri"/>
                <a:sym typeface="Calibri"/>
              </a:rPr>
              <a:t>PFM SAMRS</a:t>
            </a:r>
            <a:endParaRPr sz="1400" b="0" i="0" u="none" strike="noStrike" cap="none" dirty="0">
              <a:solidFill>
                <a:schemeClr val="lt1"/>
              </a:solidFill>
              <a:latin typeface="Source Sans Pro" panose="020B0503030403020204" pitchFamily="34" charset="0"/>
              <a:ea typeface="Source Sans Pro" panose="020B0503030403020204" pitchFamily="34" charset="0"/>
              <a:sym typeface="Arial"/>
            </a:endParaRPr>
          </a:p>
          <a:p>
            <a:pPr>
              <a:buClr>
                <a:srgbClr val="558ED5"/>
              </a:buClr>
              <a:buSzPts val="2400"/>
            </a:pPr>
            <a:r>
              <a:rPr lang="en-US" sz="1400" b="0" i="0" u="none" strike="noStrike" cap="none" dirty="0" err="1">
                <a:solidFill>
                  <a:schemeClr val="lt1"/>
                </a:solidFill>
                <a:latin typeface="Source Sans Pro" panose="020B0503030403020204" pitchFamily="34" charset="0"/>
                <a:ea typeface="Source Sans Pro" panose="020B0503030403020204" pitchFamily="34" charset="0"/>
                <a:cs typeface="Calibri"/>
                <a:sym typeface="Calibri"/>
              </a:rPr>
              <a:t>tel</a:t>
            </a:r>
            <a:r>
              <a:rPr lang="en-US" sz="1400" b="0" i="0" u="none" strike="noStrike" cap="none" dirty="0">
                <a:solidFill>
                  <a:schemeClr val="lt1"/>
                </a:solidFill>
                <a:latin typeface="Source Sans Pro" panose="020B0503030403020204" pitchFamily="34" charset="0"/>
                <a:ea typeface="Source Sans Pro" panose="020B0503030403020204" pitchFamily="34" charset="0"/>
                <a:cs typeface="Calibri"/>
                <a:sym typeface="Calibri"/>
              </a:rPr>
              <a:t>: + 421 2 </a:t>
            </a:r>
            <a:r>
              <a:rPr lang="sk-SK" dirty="0">
                <a:solidFill>
                  <a:schemeClr val="lt1"/>
                </a:solidFill>
                <a:latin typeface="Source Sans Pro" panose="020B0503030403020204" pitchFamily="34" charset="0"/>
                <a:ea typeface="Source Sans Pro" panose="020B0503030403020204" pitchFamily="34" charset="0"/>
                <a:cs typeface="Calibri"/>
                <a:sym typeface="Calibri"/>
              </a:rPr>
              <a:t>3213</a:t>
            </a:r>
            <a:r>
              <a:rPr lang="en-US" sz="1400" b="0" i="0" u="none" strike="noStrike" cap="none" dirty="0">
                <a:solidFill>
                  <a:schemeClr val="lt1"/>
                </a:solidFill>
                <a:latin typeface="Source Sans Pro" panose="020B0503030403020204" pitchFamily="34" charset="0"/>
                <a:ea typeface="Source Sans Pro" panose="020B0503030403020204" pitchFamily="34" charset="0"/>
                <a:cs typeface="Calibri"/>
                <a:sym typeface="Calibri"/>
              </a:rPr>
              <a:t> 26</a:t>
            </a:r>
            <a:r>
              <a:rPr lang="sk-SK" sz="1400" b="0" i="0" u="none" strike="noStrike" cap="none" dirty="0">
                <a:solidFill>
                  <a:schemeClr val="lt1"/>
                </a:solidFill>
                <a:latin typeface="Source Sans Pro" panose="020B0503030403020204" pitchFamily="34" charset="0"/>
                <a:ea typeface="Source Sans Pro" panose="020B0503030403020204" pitchFamily="34" charset="0"/>
                <a:cs typeface="Calibri"/>
                <a:sym typeface="Calibri"/>
              </a:rPr>
              <a:t>10</a:t>
            </a:r>
          </a:p>
          <a:p>
            <a:pPr>
              <a:buClr>
                <a:srgbClr val="558ED5"/>
              </a:buClr>
              <a:buSzPts val="2400"/>
            </a:pPr>
            <a:r>
              <a:rPr lang="sk-SK" sz="1400" b="0" i="0" u="none" strike="noStrike" cap="none" dirty="0">
                <a:solidFill>
                  <a:schemeClr val="lt1"/>
                </a:solidFill>
                <a:latin typeface="Source Sans Pro" panose="020B0503030403020204" pitchFamily="34" charset="0"/>
                <a:ea typeface="Source Sans Pro" panose="020B0503030403020204" pitchFamily="34" charset="0"/>
                <a:cs typeface="Calibri"/>
                <a:sym typeface="Calibri"/>
              </a:rPr>
              <a:t>e-mail: maria.kacerikova@slovakaid.sk</a:t>
            </a:r>
            <a:endParaRPr lang="en-US" sz="1400" b="0" i="0" u="none" strike="noStrike" cap="none" dirty="0">
              <a:solidFill>
                <a:schemeClr val="lt1"/>
              </a:solidFill>
              <a:latin typeface="Source Sans Pro" panose="020B0503030403020204" pitchFamily="34" charset="0"/>
              <a:ea typeface="Source Sans Pro" panose="020B0503030403020204" pitchFamily="34" charset="0"/>
              <a:sym typeface="Arial"/>
            </a:endParaRPr>
          </a:p>
          <a:p>
            <a:pPr marL="0" marR="0" lvl="0" indent="0" algn="l" rtl="0">
              <a:lnSpc>
                <a:spcPct val="100000"/>
              </a:lnSpc>
              <a:spcBef>
                <a:spcPts val="0"/>
              </a:spcBef>
              <a:spcAft>
                <a:spcPts val="0"/>
              </a:spcAft>
              <a:buClr>
                <a:schemeClr val="dk1"/>
              </a:buClr>
              <a:buSzPts val="2400"/>
              <a:buFont typeface="Arial"/>
              <a:buNone/>
            </a:pPr>
            <a:endParaRPr sz="1400" b="0" i="0" u="none" strike="noStrike" cap="none" dirty="0">
              <a:solidFill>
                <a:schemeClr val="lt1"/>
              </a:solidFill>
              <a:latin typeface="Source Sans Pro" panose="020B0503030403020204" pitchFamily="34" charset="0"/>
              <a:ea typeface="Source Sans Pro" panose="020B0503030403020204" pitchFamily="34" charset="0"/>
              <a:cs typeface="Calibri"/>
              <a:sym typeface="Calibri"/>
            </a:endParaRPr>
          </a:p>
          <a:p>
            <a:pPr marL="0" marR="0" lvl="0" indent="0" algn="l" rtl="0">
              <a:lnSpc>
                <a:spcPct val="100000"/>
              </a:lnSpc>
              <a:spcBef>
                <a:spcPts val="0"/>
              </a:spcBef>
              <a:spcAft>
                <a:spcPts val="0"/>
              </a:spcAft>
              <a:buClr>
                <a:srgbClr val="558ED5"/>
              </a:buClr>
              <a:buSzPts val="2400"/>
              <a:buFont typeface="Calibri"/>
              <a:buNone/>
            </a:pPr>
            <a:r>
              <a:rPr lang="en-US" sz="1400" b="0" i="0" u="none" strike="noStrike" cap="none" dirty="0" err="1">
                <a:solidFill>
                  <a:schemeClr val="lt1"/>
                </a:solidFill>
                <a:latin typeface="Source Sans Pro" panose="020B0503030403020204" pitchFamily="34" charset="0"/>
                <a:ea typeface="Source Sans Pro" panose="020B0503030403020204" pitchFamily="34" charset="0"/>
                <a:cs typeface="Calibri"/>
                <a:sym typeface="Calibri"/>
              </a:rPr>
              <a:t>Slovenská</a:t>
            </a:r>
            <a:r>
              <a:rPr lang="en-US" sz="1400" b="0" i="0" u="none" strike="noStrike" cap="none" dirty="0">
                <a:solidFill>
                  <a:schemeClr val="lt1"/>
                </a:solidFill>
                <a:latin typeface="Source Sans Pro" panose="020B0503030403020204" pitchFamily="34" charset="0"/>
                <a:ea typeface="Source Sans Pro" panose="020B0503030403020204" pitchFamily="34" charset="0"/>
                <a:cs typeface="Calibri"/>
                <a:sym typeface="Calibri"/>
              </a:rPr>
              <a:t> </a:t>
            </a:r>
            <a:r>
              <a:rPr lang="en-US" sz="1400" b="0" i="0" u="none" strike="noStrike" cap="none" dirty="0" err="1">
                <a:solidFill>
                  <a:schemeClr val="lt1"/>
                </a:solidFill>
                <a:latin typeface="Source Sans Pro" panose="020B0503030403020204" pitchFamily="34" charset="0"/>
                <a:ea typeface="Source Sans Pro" panose="020B0503030403020204" pitchFamily="34" charset="0"/>
                <a:cs typeface="Calibri"/>
                <a:sym typeface="Calibri"/>
              </a:rPr>
              <a:t>agentúra</a:t>
            </a:r>
            <a:r>
              <a:rPr lang="en-US" sz="1400" b="0" i="0" u="none" strike="noStrike" cap="none" dirty="0">
                <a:solidFill>
                  <a:schemeClr val="lt1"/>
                </a:solidFill>
                <a:latin typeface="Source Sans Pro" panose="020B0503030403020204" pitchFamily="34" charset="0"/>
                <a:ea typeface="Source Sans Pro" panose="020B0503030403020204" pitchFamily="34" charset="0"/>
                <a:cs typeface="Calibri"/>
                <a:sym typeface="Calibri"/>
              </a:rPr>
              <a:t> pre </a:t>
            </a:r>
            <a:r>
              <a:rPr lang="en-US" sz="1400" b="0" i="0" u="none" strike="noStrike" cap="none" dirty="0" err="1">
                <a:solidFill>
                  <a:schemeClr val="lt1"/>
                </a:solidFill>
                <a:latin typeface="Source Sans Pro" panose="020B0503030403020204" pitchFamily="34" charset="0"/>
                <a:ea typeface="Source Sans Pro" panose="020B0503030403020204" pitchFamily="34" charset="0"/>
                <a:cs typeface="Calibri"/>
                <a:sym typeface="Calibri"/>
              </a:rPr>
              <a:t>medzinárodnú</a:t>
            </a:r>
            <a:endParaRPr sz="1400" b="0" i="0" u="none" strike="noStrike" cap="none" dirty="0">
              <a:solidFill>
                <a:schemeClr val="lt1"/>
              </a:solidFill>
              <a:latin typeface="Source Sans Pro" panose="020B0503030403020204" pitchFamily="34" charset="0"/>
              <a:ea typeface="Source Sans Pro" panose="020B0503030403020204" pitchFamily="34" charset="0"/>
              <a:sym typeface="Arial"/>
            </a:endParaRPr>
          </a:p>
          <a:p>
            <a:pPr marL="0" marR="0" lvl="0" indent="0" algn="l" rtl="0">
              <a:lnSpc>
                <a:spcPct val="100000"/>
              </a:lnSpc>
              <a:spcBef>
                <a:spcPts val="0"/>
              </a:spcBef>
              <a:spcAft>
                <a:spcPts val="0"/>
              </a:spcAft>
              <a:buClr>
                <a:srgbClr val="558ED5"/>
              </a:buClr>
              <a:buSzPts val="2400"/>
              <a:buFont typeface="Calibri"/>
              <a:buNone/>
            </a:pPr>
            <a:r>
              <a:rPr lang="en-US" sz="1400" b="0" i="0" u="none" strike="noStrike" cap="none" dirty="0" err="1">
                <a:solidFill>
                  <a:schemeClr val="lt1"/>
                </a:solidFill>
                <a:latin typeface="Source Sans Pro" panose="020B0503030403020204" pitchFamily="34" charset="0"/>
                <a:ea typeface="Source Sans Pro" panose="020B0503030403020204" pitchFamily="34" charset="0"/>
                <a:cs typeface="Calibri"/>
                <a:sym typeface="Calibri"/>
              </a:rPr>
              <a:t>rozvojovú</a:t>
            </a:r>
            <a:r>
              <a:rPr lang="en-US" sz="1400" b="0" i="0" u="none" strike="noStrike" cap="none" dirty="0">
                <a:solidFill>
                  <a:schemeClr val="lt1"/>
                </a:solidFill>
                <a:latin typeface="Source Sans Pro" panose="020B0503030403020204" pitchFamily="34" charset="0"/>
                <a:ea typeface="Source Sans Pro" panose="020B0503030403020204" pitchFamily="34" charset="0"/>
                <a:cs typeface="Calibri"/>
                <a:sym typeface="Calibri"/>
              </a:rPr>
              <a:t> </a:t>
            </a:r>
            <a:r>
              <a:rPr lang="en-US" sz="1400" b="0" i="0" u="none" strike="noStrike" cap="none" dirty="0" err="1">
                <a:solidFill>
                  <a:schemeClr val="lt1"/>
                </a:solidFill>
                <a:latin typeface="Source Sans Pro" panose="020B0503030403020204" pitchFamily="34" charset="0"/>
                <a:ea typeface="Source Sans Pro" panose="020B0503030403020204" pitchFamily="34" charset="0"/>
                <a:cs typeface="Calibri"/>
                <a:sym typeface="Calibri"/>
              </a:rPr>
              <a:t>spoluprácu</a:t>
            </a:r>
            <a:r>
              <a:rPr lang="en-US" sz="1400" b="0" i="0" u="none" strike="noStrike" cap="none" dirty="0">
                <a:solidFill>
                  <a:schemeClr val="lt1"/>
                </a:solidFill>
                <a:latin typeface="Source Sans Pro" panose="020B0503030403020204" pitchFamily="34" charset="0"/>
                <a:ea typeface="Source Sans Pro" panose="020B0503030403020204" pitchFamily="34" charset="0"/>
                <a:cs typeface="Calibri"/>
                <a:sym typeface="Calibri"/>
              </a:rPr>
              <a:t> (SAMRS)</a:t>
            </a:r>
            <a:endParaRPr sz="1400" b="0" i="0" u="none" strike="noStrike" cap="none" dirty="0">
              <a:solidFill>
                <a:schemeClr val="lt1"/>
              </a:solidFill>
              <a:latin typeface="Source Sans Pro" panose="020B0503030403020204" pitchFamily="34" charset="0"/>
              <a:ea typeface="Source Sans Pro" panose="020B0503030403020204" pitchFamily="34" charset="0"/>
              <a:sym typeface="Arial"/>
            </a:endParaRPr>
          </a:p>
          <a:p>
            <a:pPr marL="0" marR="0" lvl="0" indent="0" algn="l" rtl="0">
              <a:lnSpc>
                <a:spcPct val="100000"/>
              </a:lnSpc>
              <a:spcBef>
                <a:spcPts val="0"/>
              </a:spcBef>
              <a:spcAft>
                <a:spcPts val="0"/>
              </a:spcAft>
              <a:buClr>
                <a:srgbClr val="558ED5"/>
              </a:buClr>
              <a:buSzPts val="2400"/>
              <a:buFont typeface="Calibri"/>
              <a:buNone/>
            </a:pPr>
            <a:r>
              <a:rPr lang="en-US" sz="1400" b="0" i="0" u="none" strike="noStrike" cap="none" dirty="0">
                <a:solidFill>
                  <a:schemeClr val="lt1"/>
                </a:solidFill>
                <a:latin typeface="Source Sans Pro" panose="020B0503030403020204" pitchFamily="34" charset="0"/>
                <a:ea typeface="Source Sans Pro" panose="020B0503030403020204" pitchFamily="34" charset="0"/>
                <a:cs typeface="Calibri"/>
                <a:sym typeface="Calibri"/>
              </a:rPr>
              <a:t>P</a:t>
            </a:r>
            <a:r>
              <a:rPr lang="sk-SK" sz="1400" b="0" i="0" u="none" strike="noStrike" cap="none" dirty="0" err="1">
                <a:solidFill>
                  <a:schemeClr val="lt1"/>
                </a:solidFill>
                <a:latin typeface="Source Sans Pro" panose="020B0503030403020204" pitchFamily="34" charset="0"/>
                <a:ea typeface="Source Sans Pro" panose="020B0503030403020204" pitchFamily="34" charset="0"/>
                <a:cs typeface="Calibri"/>
                <a:sym typeface="Calibri"/>
              </a:rPr>
              <a:t>alisády</a:t>
            </a:r>
            <a:r>
              <a:rPr lang="en-US" sz="1400" b="0" i="0" u="none" strike="noStrike" cap="none" dirty="0">
                <a:solidFill>
                  <a:schemeClr val="lt1"/>
                </a:solidFill>
                <a:latin typeface="Source Sans Pro" panose="020B0503030403020204" pitchFamily="34" charset="0"/>
                <a:ea typeface="Source Sans Pro" panose="020B0503030403020204" pitchFamily="34" charset="0"/>
                <a:cs typeface="Calibri"/>
                <a:sym typeface="Calibri"/>
              </a:rPr>
              <a:t> </a:t>
            </a:r>
            <a:r>
              <a:rPr lang="sk-SK" sz="1400" b="0" i="0" u="none" strike="noStrike" cap="none" dirty="0">
                <a:solidFill>
                  <a:schemeClr val="lt1"/>
                </a:solidFill>
                <a:latin typeface="Source Sans Pro" panose="020B0503030403020204" pitchFamily="34" charset="0"/>
                <a:ea typeface="Source Sans Pro" panose="020B0503030403020204" pitchFamily="34" charset="0"/>
                <a:cs typeface="Calibri"/>
                <a:sym typeface="Calibri"/>
              </a:rPr>
              <a:t>29</a:t>
            </a:r>
            <a:r>
              <a:rPr lang="en-US" sz="1400" b="0" i="0" u="none" strike="noStrike" cap="none" dirty="0">
                <a:solidFill>
                  <a:schemeClr val="lt1"/>
                </a:solidFill>
                <a:latin typeface="Source Sans Pro" panose="020B0503030403020204" pitchFamily="34" charset="0"/>
                <a:ea typeface="Source Sans Pro" panose="020B0503030403020204" pitchFamily="34" charset="0"/>
                <a:cs typeface="Calibri"/>
                <a:sym typeface="Calibri"/>
              </a:rPr>
              <a:t> </a:t>
            </a:r>
            <a:r>
              <a:rPr lang="en-US" sz="1400" b="0" i="0" u="none" strike="noStrike" cap="none" dirty="0">
                <a:solidFill>
                  <a:srgbClr val="C83734"/>
                </a:solidFill>
                <a:latin typeface="Source Sans Pro" panose="020B0503030403020204" pitchFamily="34" charset="0"/>
                <a:ea typeface="Source Sans Pro" panose="020B0503030403020204" pitchFamily="34" charset="0"/>
                <a:cs typeface="Calibri"/>
                <a:sym typeface="Calibri"/>
              </a:rPr>
              <a:t>| </a:t>
            </a:r>
            <a:r>
              <a:rPr lang="en-US" sz="1400" b="0" i="0" u="none" strike="noStrike" cap="none" dirty="0">
                <a:solidFill>
                  <a:schemeClr val="lt1"/>
                </a:solidFill>
                <a:latin typeface="Source Sans Pro" panose="020B0503030403020204" pitchFamily="34" charset="0"/>
                <a:ea typeface="Source Sans Pro" panose="020B0503030403020204" pitchFamily="34" charset="0"/>
                <a:cs typeface="Calibri"/>
                <a:sym typeface="Calibri"/>
              </a:rPr>
              <a:t>811 0</a:t>
            </a:r>
            <a:r>
              <a:rPr lang="sk-SK" sz="1400" b="0" i="0" u="none" strike="noStrike" cap="none" dirty="0">
                <a:solidFill>
                  <a:schemeClr val="lt1"/>
                </a:solidFill>
                <a:latin typeface="Source Sans Pro" panose="020B0503030403020204" pitchFamily="34" charset="0"/>
                <a:ea typeface="Source Sans Pro" panose="020B0503030403020204" pitchFamily="34" charset="0"/>
                <a:cs typeface="Calibri"/>
                <a:sym typeface="Calibri"/>
              </a:rPr>
              <a:t>6</a:t>
            </a:r>
            <a:r>
              <a:rPr lang="en-US" sz="1400" b="0" i="0" u="none" strike="noStrike" cap="none" dirty="0">
                <a:solidFill>
                  <a:schemeClr val="lt1"/>
                </a:solidFill>
                <a:latin typeface="Source Sans Pro" panose="020B0503030403020204" pitchFamily="34" charset="0"/>
                <a:ea typeface="Source Sans Pro" panose="020B0503030403020204" pitchFamily="34" charset="0"/>
                <a:cs typeface="Calibri"/>
                <a:sym typeface="Calibri"/>
              </a:rPr>
              <a:t> Bratislava </a:t>
            </a:r>
            <a:r>
              <a:rPr lang="en-US" sz="1400" b="0" i="0" u="none" strike="noStrike" cap="none" dirty="0">
                <a:solidFill>
                  <a:srgbClr val="C83734"/>
                </a:solidFill>
                <a:latin typeface="Source Sans Pro" panose="020B0503030403020204" pitchFamily="34" charset="0"/>
                <a:ea typeface="Source Sans Pro" panose="020B0503030403020204" pitchFamily="34" charset="0"/>
                <a:cs typeface="Calibri"/>
                <a:sym typeface="Calibri"/>
              </a:rPr>
              <a:t>| </a:t>
            </a:r>
            <a:r>
              <a:rPr lang="en-US" sz="1400" b="0" i="0" u="none" strike="noStrike" cap="none" dirty="0">
                <a:solidFill>
                  <a:schemeClr val="lt1"/>
                </a:solidFill>
                <a:latin typeface="Source Sans Pro" panose="020B0503030403020204" pitchFamily="34" charset="0"/>
                <a:ea typeface="Source Sans Pro" panose="020B0503030403020204" pitchFamily="34" charset="0"/>
                <a:cs typeface="Calibri"/>
                <a:sym typeface="Calibri"/>
              </a:rPr>
              <a:t>SR</a:t>
            </a:r>
            <a:r>
              <a:rPr lang="en-US" sz="1400" b="1" i="0" u="none" strike="noStrike" cap="none" dirty="0">
                <a:solidFill>
                  <a:schemeClr val="lt1"/>
                </a:solidFill>
                <a:latin typeface="Calibri"/>
                <a:ea typeface="Calibri"/>
                <a:cs typeface="Calibri"/>
                <a:sym typeface="Calibri"/>
              </a:rPr>
              <a:t>					 </a:t>
            </a:r>
            <a:endParaRPr sz="1400" b="0" i="0" u="none" strike="noStrike" cap="none" dirty="0">
              <a:solidFill>
                <a:schemeClr val="lt1"/>
              </a:solidFill>
              <a:latin typeface="Arial"/>
              <a:ea typeface="Arial"/>
              <a:cs typeface="Arial"/>
              <a:sym typeface="Arial"/>
            </a:endParaRPr>
          </a:p>
        </p:txBody>
      </p:sp>
      <p:sp>
        <p:nvSpPr>
          <p:cNvPr id="422" name="Google Shape;422;gc3692f58e4_0_121"/>
          <p:cNvSpPr txBox="1"/>
          <p:nvPr/>
        </p:nvSpPr>
        <p:spPr>
          <a:xfrm>
            <a:off x="5791200" y="4505325"/>
            <a:ext cx="18669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chemeClr val="lt1"/>
                </a:solidFill>
                <a:latin typeface="Source Sans Pro"/>
                <a:ea typeface="Source Sans Pro"/>
                <a:cs typeface="Source Sans Pro"/>
                <a:sym typeface="Source Sans Pro"/>
              </a:rPr>
              <a:t>www.slovakaid.sk</a:t>
            </a:r>
            <a:endParaRPr sz="1400" b="1" i="0" u="none" strike="noStrike" cap="none">
              <a:solidFill>
                <a:srgbClr val="000000"/>
              </a:solidFill>
              <a:latin typeface="Source Sans Pro"/>
              <a:ea typeface="Source Sans Pro"/>
              <a:cs typeface="Source Sans Pro"/>
              <a:sym typeface="Source Sans Pro"/>
            </a:endParaRPr>
          </a:p>
        </p:txBody>
      </p:sp>
      <p:pic>
        <p:nvPicPr>
          <p:cNvPr id="4" name="Zvuk 3">
            <a:hlinkClick r:id="" action="ppaction://media"/>
            <a:extLst>
              <a:ext uri="{FF2B5EF4-FFF2-40B4-BE49-F238E27FC236}">
                <a16:creationId xmlns:a16="http://schemas.microsoft.com/office/drawing/2014/main" id="{D43C7DB0-176B-8802-6FDA-95468802E4BA}"/>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76563" t="-76563" r="-76563" b="-76563"/>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14142"/>
    </mc:Choice>
    <mc:Fallback xmlns="">
      <p:transition spd="slow" advTm="141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5">
            <a:alphaModFix/>
          </a:blip>
          <a:stretch>
            <a:fillRect/>
          </a:stretch>
        </a:blipFill>
        <a:effectLst/>
      </p:bgPr>
    </p:bg>
    <p:spTree>
      <p:nvGrpSpPr>
        <p:cNvPr id="1" name="Shape 265"/>
        <p:cNvGrpSpPr/>
        <p:nvPr/>
      </p:nvGrpSpPr>
      <p:grpSpPr>
        <a:xfrm>
          <a:off x="0" y="0"/>
          <a:ext cx="0" cy="0"/>
          <a:chOff x="0" y="0"/>
          <a:chExt cx="0" cy="0"/>
        </a:xfrm>
      </p:grpSpPr>
      <p:sp>
        <p:nvSpPr>
          <p:cNvPr id="266" name="Google Shape;266;gc3692f58e4_0_156"/>
          <p:cNvSpPr txBox="1">
            <a:spLocks noGrp="1"/>
          </p:cNvSpPr>
          <p:nvPr>
            <p:ph type="subTitle" idx="4294967295"/>
          </p:nvPr>
        </p:nvSpPr>
        <p:spPr>
          <a:xfrm>
            <a:off x="563270" y="987552"/>
            <a:ext cx="8158699" cy="829473"/>
          </a:xfrm>
          <a:prstGeom prst="rect">
            <a:avLst/>
          </a:prstGeom>
          <a:noFill/>
          <a:ln>
            <a:noFill/>
          </a:ln>
        </p:spPr>
        <p:txBody>
          <a:bodyPr spcFirstLastPara="1" wrap="square" lIns="91425" tIns="45700" rIns="91425" bIns="45700" anchor="t" anchorCtr="0">
            <a:noAutofit/>
          </a:bodyPr>
          <a:lstStyle/>
          <a:p>
            <a:pPr marL="0" marR="0" lvl="0" indent="0" rtl="0">
              <a:lnSpc>
                <a:spcPct val="100000"/>
              </a:lnSpc>
              <a:spcBef>
                <a:spcPts val="0"/>
              </a:spcBef>
              <a:spcAft>
                <a:spcPts val="0"/>
              </a:spcAft>
              <a:buClr>
                <a:srgbClr val="17375E"/>
              </a:buClr>
              <a:buSzPts val="3200"/>
              <a:buFont typeface="Arial"/>
              <a:buNone/>
            </a:pPr>
            <a:r>
              <a:rPr lang="sk-SK" sz="1800" b="1" i="0" u="none" strike="noStrike" cap="none" dirty="0">
                <a:solidFill>
                  <a:srgbClr val="195091"/>
                </a:solidFill>
                <a:latin typeface="Source Sans Pro"/>
                <a:ea typeface="Source Sans Pro"/>
                <a:cs typeface="Source Sans Pro"/>
                <a:sym typeface="Source Sans Pro"/>
              </a:rPr>
              <a:t>Všeobecné zásady k </a:t>
            </a:r>
            <a:r>
              <a:rPr lang="sk-SK" sz="1800" b="1" dirty="0">
                <a:solidFill>
                  <a:srgbClr val="195091"/>
                </a:solidFill>
                <a:latin typeface="Source Sans Pro"/>
                <a:ea typeface="Source Sans Pro"/>
                <a:cs typeface="Source Sans Pro"/>
                <a:sym typeface="Source Sans Pro"/>
              </a:rPr>
              <a:t>žiadosti o poskytnutie dotácie (ďalej len žiadosť)</a:t>
            </a:r>
            <a:r>
              <a:rPr lang="sk-SK" sz="1800" b="1" i="0" u="none" strike="noStrike" cap="none" dirty="0">
                <a:solidFill>
                  <a:srgbClr val="195091"/>
                </a:solidFill>
                <a:latin typeface="Source Sans Pro"/>
                <a:ea typeface="Source Sans Pro"/>
                <a:cs typeface="Source Sans Pro"/>
                <a:sym typeface="Source Sans Pro"/>
              </a:rPr>
              <a:t>:</a:t>
            </a:r>
            <a:endParaRPr sz="1800" b="1" i="0" u="none" strike="noStrike" cap="none" dirty="0">
              <a:solidFill>
                <a:srgbClr val="195091"/>
              </a:solidFill>
              <a:latin typeface="Source Sans Pro"/>
              <a:ea typeface="Source Sans Pro"/>
              <a:cs typeface="Source Sans Pro"/>
              <a:sym typeface="Source Sans Pro"/>
            </a:endParaRPr>
          </a:p>
        </p:txBody>
      </p:sp>
      <p:sp>
        <p:nvSpPr>
          <p:cNvPr id="267" name="Google Shape;267;gc3692f58e4_0_156"/>
          <p:cNvSpPr txBox="1"/>
          <p:nvPr/>
        </p:nvSpPr>
        <p:spPr>
          <a:xfrm>
            <a:off x="563269" y="1334530"/>
            <a:ext cx="8273825" cy="3683371"/>
          </a:xfrm>
          <a:prstGeom prst="rect">
            <a:avLst/>
          </a:prstGeom>
          <a:noFill/>
          <a:ln>
            <a:noFill/>
          </a:ln>
        </p:spPr>
        <p:txBody>
          <a:bodyPr spcFirstLastPara="1" wrap="square" lIns="45725" tIns="22850" rIns="45725" bIns="22850" anchor="t" anchorCtr="0">
            <a:noAutofit/>
          </a:bodyPr>
          <a:lstStyle/>
          <a:p>
            <a:pPr marL="285750" indent="-285750">
              <a:lnSpc>
                <a:spcPct val="150000"/>
              </a:lnSpc>
              <a:buClr>
                <a:srgbClr val="C00000"/>
              </a:buClr>
              <a:buSzPct val="100000"/>
              <a:buFont typeface="Wingdings" panose="05000000000000000000" pitchFamily="2" charset="2"/>
              <a:buChar char="§"/>
            </a:pPr>
            <a:r>
              <a:rPr lang="sk-SK" b="1" dirty="0">
                <a:solidFill>
                  <a:srgbClr val="C00000"/>
                </a:solidFill>
                <a:latin typeface="Source Sans Pro"/>
                <a:ea typeface="Source Sans Pro"/>
                <a:cs typeface="Source Sans Pro"/>
                <a:sym typeface="Source Sans Pro"/>
              </a:rPr>
              <a:t>Použiť nové formuláre z roku 2026,</a:t>
            </a:r>
            <a:r>
              <a:rPr lang="sk-SK" dirty="0">
                <a:solidFill>
                  <a:schemeClr val="tx1"/>
                </a:solidFill>
                <a:latin typeface="Source Sans Pro"/>
                <a:ea typeface="Source Sans Pro"/>
                <a:cs typeface="Source Sans Pro"/>
                <a:sym typeface="Source Sans Pro"/>
              </a:rPr>
              <a:t> vždy z príslušnej výzvy.</a:t>
            </a:r>
          </a:p>
          <a:p>
            <a:pPr marL="285750" indent="-285750">
              <a:lnSpc>
                <a:spcPct val="150000"/>
              </a:lnSpc>
              <a:buClr>
                <a:srgbClr val="C00000"/>
              </a:buClr>
              <a:buSzPct val="100000"/>
              <a:buFont typeface="Wingdings" panose="05000000000000000000" pitchFamily="2" charset="2"/>
              <a:buChar char="§"/>
            </a:pPr>
            <a:r>
              <a:rPr lang="sk-SK" dirty="0">
                <a:solidFill>
                  <a:schemeClr val="tx1"/>
                </a:solidFill>
                <a:latin typeface="Source Sans Pro"/>
                <a:ea typeface="Source Sans Pro"/>
                <a:cs typeface="Source Sans Pro"/>
                <a:sym typeface="Source Sans Pro"/>
              </a:rPr>
              <a:t>Použiť slovenský jazyk a slovenské verzie formulárov (nie anglické verzie)</a:t>
            </a:r>
            <a:endParaRPr lang="sk-SK" i="0" u="none" strike="noStrike" cap="none" dirty="0">
              <a:solidFill>
                <a:schemeClr val="tx1"/>
              </a:solidFill>
              <a:latin typeface="Source Sans Pro"/>
              <a:ea typeface="Source Sans Pro"/>
              <a:cs typeface="Source Sans Pro"/>
              <a:sym typeface="Source Sans Pro"/>
            </a:endParaRPr>
          </a:p>
          <a:p>
            <a:pPr marL="285750" indent="-285750">
              <a:lnSpc>
                <a:spcPct val="150000"/>
              </a:lnSpc>
              <a:buClr>
                <a:srgbClr val="C00000"/>
              </a:buClr>
              <a:buSzPct val="100000"/>
              <a:buFont typeface="Wingdings" panose="05000000000000000000" pitchFamily="2" charset="2"/>
              <a:buChar char="§"/>
            </a:pPr>
            <a:r>
              <a:rPr lang="sk-SK" dirty="0">
                <a:solidFill>
                  <a:schemeClr val="tx1"/>
                </a:solidFill>
                <a:latin typeface="Source Sans Pro"/>
                <a:ea typeface="Source Sans Pro"/>
                <a:cs typeface="Source Sans Pro"/>
                <a:sym typeface="Source Sans Pro"/>
              </a:rPr>
              <a:t>Vyplniť všetky časti formuláru žiadosti. </a:t>
            </a:r>
            <a:r>
              <a:rPr lang="sk-SK" i="0" u="none" strike="noStrike" cap="none" dirty="0">
                <a:solidFill>
                  <a:schemeClr val="tx1"/>
                </a:solidFill>
                <a:latin typeface="Source Sans Pro"/>
                <a:ea typeface="Source Sans Pro"/>
                <a:cs typeface="Source Sans Pro"/>
                <a:sym typeface="Source Sans Pro"/>
              </a:rPr>
              <a:t>Označiť žiadosť a prílohy príslušným číslom.</a:t>
            </a:r>
          </a:p>
          <a:p>
            <a:pPr marL="285750" indent="-285750">
              <a:lnSpc>
                <a:spcPct val="150000"/>
              </a:lnSpc>
              <a:buClr>
                <a:srgbClr val="C00000"/>
              </a:buClr>
              <a:buSzPct val="100000"/>
              <a:buFont typeface="Wingdings" panose="05000000000000000000" pitchFamily="2" charset="2"/>
              <a:buChar char="§"/>
            </a:pPr>
            <a:r>
              <a:rPr lang="sk-SK" dirty="0">
                <a:solidFill>
                  <a:schemeClr val="tx1"/>
                </a:solidFill>
                <a:latin typeface="Source Sans Pro"/>
                <a:ea typeface="Source Sans Pro"/>
                <a:cs typeface="Source Sans Pro"/>
                <a:sym typeface="Source Sans Pro"/>
              </a:rPr>
              <a:t>Zjednotiť údaje medzi žiadosťou, logickým rámcom, personálnou tabuľkou, harmonogramom </a:t>
            </a:r>
            <a:r>
              <a:rPr lang="sk-SK" dirty="0">
                <a:solidFill>
                  <a:schemeClr val="tx1"/>
                </a:solidFill>
                <a:latin typeface="Source Sans Pro" panose="020B0503030403020204" pitchFamily="34" charset="0"/>
                <a:ea typeface="Source Sans Pro" panose="020B0503030403020204" pitchFamily="34" charset="0"/>
                <a:cs typeface="Source Sans Pro"/>
                <a:sym typeface="Source Sans Pro"/>
              </a:rPr>
              <a:t>a rozpočtom projektu.</a:t>
            </a:r>
          </a:p>
          <a:p>
            <a:pPr marL="285750" indent="-285750">
              <a:lnSpc>
                <a:spcPct val="150000"/>
              </a:lnSpc>
              <a:buClr>
                <a:srgbClr val="C00000"/>
              </a:buClr>
              <a:buSzPct val="100000"/>
              <a:buFont typeface="Wingdings" panose="05000000000000000000" pitchFamily="2" charset="2"/>
              <a:buChar char="§"/>
            </a:pPr>
            <a:r>
              <a:rPr lang="sk-SK" dirty="0">
                <a:latin typeface="Source Sans Pro" panose="020B0503030403020204" pitchFamily="34" charset="0"/>
                <a:ea typeface="Source Sans Pro" panose="020B0503030403020204" pitchFamily="34" charset="0"/>
              </a:rPr>
              <a:t>Vypĺňať žiadosť bez inštrukcií v tele. </a:t>
            </a:r>
            <a:r>
              <a:rPr lang="sk-SK" dirty="0">
                <a:solidFill>
                  <a:schemeClr val="tx1"/>
                </a:solidFill>
                <a:latin typeface="Source Sans Pro"/>
                <a:ea typeface="Source Sans Pro"/>
                <a:cs typeface="Source Sans Pro"/>
                <a:sym typeface="Source Sans Pro"/>
              </a:rPr>
              <a:t>Inštrukcie</a:t>
            </a:r>
            <a:r>
              <a:rPr lang="sk-SK" i="0" u="none" strike="noStrike" cap="none" dirty="0">
                <a:solidFill>
                  <a:schemeClr val="tx1"/>
                </a:solidFill>
                <a:latin typeface="Source Sans Pro"/>
                <a:ea typeface="Source Sans Pro"/>
                <a:cs typeface="Source Sans Pro"/>
                <a:sym typeface="Source Sans Pro"/>
              </a:rPr>
              <a:t> k jednotlivým častiam formuláru sa nachádza v druhej časti súboru žiadosti. </a:t>
            </a:r>
            <a:r>
              <a:rPr lang="sk-SK" dirty="0">
                <a:latin typeface="Source Sans Pro" panose="020B0503030403020204" pitchFamily="34" charset="0"/>
                <a:ea typeface="Source Sans Pro" panose="020B0503030403020204" pitchFamily="34" charset="0"/>
              </a:rPr>
              <a:t>Časť s inštrukciami po vyplnení žiadosti </a:t>
            </a:r>
            <a:r>
              <a:rPr lang="sk-SK" b="1" dirty="0">
                <a:solidFill>
                  <a:srgbClr val="C00000"/>
                </a:solidFill>
                <a:latin typeface="Source Sans Pro" panose="020B0503030403020204" pitchFamily="34" charset="0"/>
                <a:ea typeface="Source Sans Pro" panose="020B0503030403020204" pitchFamily="34" charset="0"/>
              </a:rPr>
              <a:t>vymazať</a:t>
            </a:r>
            <a:r>
              <a:rPr lang="sk-SK" dirty="0">
                <a:latin typeface="Source Sans Pro" panose="020B0503030403020204" pitchFamily="34" charset="0"/>
                <a:ea typeface="Source Sans Pro" panose="020B0503030403020204" pitchFamily="34" charset="0"/>
              </a:rPr>
              <a:t>!</a:t>
            </a:r>
            <a:endParaRPr lang="sk-SK" dirty="0">
              <a:solidFill>
                <a:schemeClr val="tx1"/>
              </a:solidFill>
              <a:latin typeface="Source Sans Pro" panose="020B0503030403020204" pitchFamily="34" charset="0"/>
              <a:ea typeface="Source Sans Pro" panose="020B0503030403020204" pitchFamily="34" charset="0"/>
              <a:cs typeface="Source Sans Pro"/>
              <a:sym typeface="Source Sans Pro"/>
            </a:endParaRPr>
          </a:p>
          <a:p>
            <a:pPr marL="285750" indent="-285750">
              <a:lnSpc>
                <a:spcPct val="150000"/>
              </a:lnSpc>
              <a:buClr>
                <a:srgbClr val="C00000"/>
              </a:buClr>
              <a:buSzPct val="100000"/>
              <a:buFont typeface="Wingdings" panose="05000000000000000000" pitchFamily="2" charset="2"/>
              <a:buChar char="§"/>
            </a:pPr>
            <a:r>
              <a:rPr lang="sk-SK" dirty="0">
                <a:solidFill>
                  <a:schemeClr val="tx1"/>
                </a:solidFill>
                <a:latin typeface="Source Sans Pro"/>
                <a:ea typeface="Source Sans Pro"/>
                <a:cs typeface="Source Sans Pro"/>
                <a:sym typeface="Source Sans Pro"/>
              </a:rPr>
              <a:t>Nevymazávať povinné časti a nepridávať nové časti.</a:t>
            </a:r>
          </a:p>
          <a:p>
            <a:pPr marL="285750" indent="-285750">
              <a:lnSpc>
                <a:spcPct val="150000"/>
              </a:lnSpc>
              <a:buClr>
                <a:srgbClr val="C00000"/>
              </a:buClr>
              <a:buSzPct val="100000"/>
              <a:buFont typeface="Wingdings" panose="05000000000000000000" pitchFamily="2" charset="2"/>
              <a:buChar char="§"/>
            </a:pPr>
            <a:r>
              <a:rPr lang="sk-SK" dirty="0">
                <a:solidFill>
                  <a:schemeClr val="tx1"/>
                </a:solidFill>
                <a:latin typeface="Source Sans Pro"/>
                <a:ea typeface="Source Sans Pro"/>
                <a:cs typeface="Source Sans Pro"/>
                <a:sym typeface="Source Sans Pro"/>
              </a:rPr>
              <a:t>Odovzdať vo formáte určenom v príslušnej výzve.</a:t>
            </a:r>
          </a:p>
          <a:p>
            <a:pPr marL="285750" indent="-285750">
              <a:lnSpc>
                <a:spcPct val="150000"/>
              </a:lnSpc>
              <a:buClr>
                <a:srgbClr val="C00000"/>
              </a:buClr>
              <a:buSzPct val="100000"/>
              <a:buFont typeface="Wingdings" panose="05000000000000000000" pitchFamily="2" charset="2"/>
              <a:buChar char="§"/>
            </a:pPr>
            <a:r>
              <a:rPr lang="sk-SK" dirty="0">
                <a:solidFill>
                  <a:schemeClr val="tx1"/>
                </a:solidFill>
                <a:latin typeface="Source Sans Pro"/>
                <a:ea typeface="Source Sans Pro"/>
                <a:cs typeface="Source Sans Pro"/>
                <a:sym typeface="Source Sans Pro"/>
              </a:rPr>
              <a:t>Overiť si potrebné prílohy k žiadosti.</a:t>
            </a:r>
            <a:endParaRPr lang="sk-SK" sz="1800" b="1" dirty="0">
              <a:solidFill>
                <a:srgbClr val="195091"/>
              </a:solidFill>
              <a:latin typeface="Source Sans Pro"/>
              <a:ea typeface="Source Sans Pro"/>
              <a:cs typeface="Source Sans Pro"/>
              <a:sym typeface="Source Sans Pro"/>
            </a:endParaRPr>
          </a:p>
          <a:p>
            <a:pPr marL="285750" indent="-285750">
              <a:buClr>
                <a:srgbClr val="FF0000"/>
              </a:buClr>
              <a:buSzPts val="1800"/>
              <a:buFont typeface="Wingdings" panose="05000000000000000000" pitchFamily="2" charset="2"/>
              <a:buChar char="§"/>
            </a:pPr>
            <a:endParaRPr lang="sk-SK" sz="1800" b="1" dirty="0">
              <a:solidFill>
                <a:srgbClr val="195091"/>
              </a:solidFill>
              <a:latin typeface="Source Sans Pro"/>
              <a:ea typeface="Source Sans Pro"/>
              <a:cs typeface="Source Sans Pro"/>
              <a:sym typeface="Source Sans Pro"/>
            </a:endParaRPr>
          </a:p>
          <a:p>
            <a:pPr marL="285750" indent="-285750">
              <a:buClr>
                <a:srgbClr val="FF0000"/>
              </a:buClr>
              <a:buSzPts val="1800"/>
              <a:buFont typeface="Wingdings" panose="05000000000000000000" pitchFamily="2" charset="2"/>
              <a:buChar char="§"/>
            </a:pPr>
            <a:endParaRPr lang="sk-SK" sz="1800" b="1" dirty="0">
              <a:solidFill>
                <a:srgbClr val="195091"/>
              </a:solidFill>
              <a:latin typeface="Source Sans Pro"/>
              <a:ea typeface="Source Sans Pro"/>
              <a:cs typeface="Source Sans Pro"/>
              <a:sym typeface="Source Sans Pro"/>
            </a:endParaRPr>
          </a:p>
          <a:p>
            <a:pPr marL="285750" indent="-285750">
              <a:buSzPts val="1800"/>
              <a:buFont typeface="Wingdings" panose="05000000000000000000" pitchFamily="2" charset="2"/>
              <a:buChar char="§"/>
            </a:pPr>
            <a:endParaRPr lang="sk-SK" sz="800" b="1" i="0" u="none" strike="noStrike" cap="none" dirty="0">
              <a:solidFill>
                <a:srgbClr val="195091"/>
              </a:solidFill>
              <a:latin typeface="Source Sans Pro"/>
              <a:ea typeface="Source Sans Pro"/>
              <a:cs typeface="Source Sans Pro"/>
              <a:sym typeface="Source Sans Pro"/>
            </a:endParaRPr>
          </a:p>
          <a:p>
            <a:pPr>
              <a:buSzPts val="1800"/>
            </a:pPr>
            <a:endParaRPr lang="sk-SK" sz="100" b="1" i="0" u="none" strike="noStrike" cap="none" dirty="0">
              <a:solidFill>
                <a:srgbClr val="195091"/>
              </a:solidFill>
              <a:latin typeface="Source Sans Pro"/>
              <a:ea typeface="Source Sans Pro"/>
              <a:cs typeface="Source Sans Pro"/>
              <a:sym typeface="Source Sans Pro"/>
            </a:endParaRPr>
          </a:p>
          <a:p>
            <a:pPr>
              <a:buSzPts val="1800"/>
            </a:pPr>
            <a:endParaRPr lang="sk-SK" sz="100" b="1" i="0" u="none" strike="noStrike" cap="none" dirty="0">
              <a:solidFill>
                <a:srgbClr val="195091"/>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000000"/>
              </a:buClr>
              <a:buSzPts val="1800"/>
              <a:buFont typeface="Arial"/>
              <a:buNone/>
            </a:pPr>
            <a:endParaRPr lang="sk-SK" sz="700" b="1" i="0" u="none" strike="noStrike" cap="none" dirty="0">
              <a:solidFill>
                <a:srgbClr val="195091"/>
              </a:solidFill>
              <a:latin typeface="Source Sans Pro"/>
              <a:ea typeface="Source Sans Pro"/>
              <a:cs typeface="Source Sans Pro"/>
              <a:sym typeface="Source Sans Pro"/>
            </a:endParaRPr>
          </a:p>
        </p:txBody>
      </p:sp>
      <p:pic>
        <p:nvPicPr>
          <p:cNvPr id="271" name="Google Shape;271;gc3692f58e4_0_156"/>
          <p:cNvPicPr preferRelativeResize="0"/>
          <p:nvPr/>
        </p:nvPicPr>
        <p:blipFill rotWithShape="1">
          <a:blip r:embed="rId6">
            <a:alphaModFix/>
          </a:blip>
          <a:srcRect l="4287" r="4296"/>
          <a:stretch/>
        </p:blipFill>
        <p:spPr>
          <a:xfrm>
            <a:off x="5646275" y="0"/>
            <a:ext cx="1207168" cy="628651"/>
          </a:xfrm>
          <a:prstGeom prst="rect">
            <a:avLst/>
          </a:prstGeom>
          <a:noFill/>
          <a:ln>
            <a:noFill/>
          </a:ln>
        </p:spPr>
      </p:pic>
      <p:pic>
        <p:nvPicPr>
          <p:cNvPr id="272" name="Google Shape;272;gc3692f58e4_0_156"/>
          <p:cNvPicPr preferRelativeResize="0"/>
          <p:nvPr/>
        </p:nvPicPr>
        <p:blipFill rotWithShape="1">
          <a:blip r:embed="rId7">
            <a:alphaModFix/>
          </a:blip>
          <a:srcRect/>
          <a:stretch/>
        </p:blipFill>
        <p:spPr>
          <a:xfrm>
            <a:off x="7010400" y="125601"/>
            <a:ext cx="1826694" cy="503049"/>
          </a:xfrm>
          <a:prstGeom prst="rect">
            <a:avLst/>
          </a:prstGeom>
          <a:noFill/>
          <a:ln>
            <a:noFill/>
          </a:ln>
        </p:spPr>
      </p:pic>
      <p:pic>
        <p:nvPicPr>
          <p:cNvPr id="15" name="Zvuk 14">
            <a:hlinkClick r:id="" action="ppaction://media"/>
            <a:extLst>
              <a:ext uri="{FF2B5EF4-FFF2-40B4-BE49-F238E27FC236}">
                <a16:creationId xmlns:a16="http://schemas.microsoft.com/office/drawing/2014/main" id="{CB46E046-357A-9311-DE05-6DD8158061AD}"/>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76563" t="-76563" r="-76563" b="-76563"/>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16715878"/>
      </p:ext>
    </p:extLst>
  </p:cSld>
  <p:clrMapOvr>
    <a:masterClrMapping/>
  </p:clrMapOvr>
  <mc:AlternateContent xmlns:mc="http://schemas.openxmlformats.org/markup-compatibility/2006">
    <mc:Choice xmlns:p14="http://schemas.microsoft.com/office/powerpoint/2010/main" Requires="p14">
      <p:transition spd="slow" p14:dur="2000" advTm="139392"/>
    </mc:Choice>
    <mc:Fallback>
      <p:transition spd="slow" advTm="1393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5">
            <a:alphaModFix/>
          </a:blip>
          <a:stretch>
            <a:fillRect/>
          </a:stretch>
        </a:blipFill>
        <a:effectLst/>
      </p:bgPr>
    </p:bg>
    <p:spTree>
      <p:nvGrpSpPr>
        <p:cNvPr id="1" name="Shape 265"/>
        <p:cNvGrpSpPr/>
        <p:nvPr/>
      </p:nvGrpSpPr>
      <p:grpSpPr>
        <a:xfrm>
          <a:off x="0" y="0"/>
          <a:ext cx="0" cy="0"/>
          <a:chOff x="0" y="0"/>
          <a:chExt cx="0" cy="0"/>
        </a:xfrm>
      </p:grpSpPr>
      <p:sp>
        <p:nvSpPr>
          <p:cNvPr id="266" name="Google Shape;266;gc3692f58e4_0_156"/>
          <p:cNvSpPr txBox="1">
            <a:spLocks noGrp="1"/>
          </p:cNvSpPr>
          <p:nvPr>
            <p:ph type="subTitle" idx="4294967295"/>
          </p:nvPr>
        </p:nvSpPr>
        <p:spPr>
          <a:xfrm>
            <a:off x="563270" y="987552"/>
            <a:ext cx="6345655" cy="829473"/>
          </a:xfrm>
          <a:prstGeom prst="rect">
            <a:avLst/>
          </a:prstGeom>
          <a:noFill/>
          <a:ln>
            <a:noFill/>
          </a:ln>
        </p:spPr>
        <p:txBody>
          <a:bodyPr spcFirstLastPara="1" wrap="square" lIns="91425" tIns="45700" rIns="91425" bIns="45700" anchor="t" anchorCtr="0">
            <a:noAutofit/>
          </a:bodyPr>
          <a:lstStyle/>
          <a:p>
            <a:pPr marL="0" marR="0" lvl="0" indent="0" rtl="0">
              <a:lnSpc>
                <a:spcPct val="100000"/>
              </a:lnSpc>
              <a:spcBef>
                <a:spcPts val="0"/>
              </a:spcBef>
              <a:spcAft>
                <a:spcPts val="0"/>
              </a:spcAft>
              <a:buClr>
                <a:srgbClr val="17375E"/>
              </a:buClr>
              <a:buSzPts val="3200"/>
              <a:buFont typeface="Arial"/>
              <a:buNone/>
            </a:pPr>
            <a:r>
              <a:rPr lang="sk-SK" sz="1800" b="1" i="0" u="none" strike="noStrike" cap="none" dirty="0">
                <a:solidFill>
                  <a:srgbClr val="195091"/>
                </a:solidFill>
                <a:latin typeface="Source Sans Pro"/>
                <a:ea typeface="Source Sans Pro"/>
                <a:cs typeface="Source Sans Pro"/>
                <a:sym typeface="Source Sans Pro"/>
              </a:rPr>
              <a:t>Všeobecné zásady k </a:t>
            </a:r>
            <a:r>
              <a:rPr lang="sk-SK" sz="1800" b="1" dirty="0">
                <a:solidFill>
                  <a:srgbClr val="195091"/>
                </a:solidFill>
                <a:latin typeface="Source Sans Pro"/>
                <a:ea typeface="Source Sans Pro"/>
                <a:cs typeface="Source Sans Pro"/>
                <a:sym typeface="Source Sans Pro"/>
              </a:rPr>
              <a:t>žiadosti o poskytnutie dotácii</a:t>
            </a:r>
            <a:r>
              <a:rPr lang="sk-SK" sz="1800" b="1" i="0" u="none" strike="noStrike" cap="none" dirty="0">
                <a:solidFill>
                  <a:srgbClr val="195091"/>
                </a:solidFill>
                <a:latin typeface="Source Sans Pro"/>
                <a:ea typeface="Source Sans Pro"/>
                <a:cs typeface="Source Sans Pro"/>
                <a:sym typeface="Source Sans Pro"/>
              </a:rPr>
              <a:t>:</a:t>
            </a:r>
            <a:endParaRPr sz="1800" b="1" i="0" u="none" strike="noStrike" cap="none" dirty="0">
              <a:solidFill>
                <a:srgbClr val="195091"/>
              </a:solidFill>
              <a:latin typeface="Source Sans Pro"/>
              <a:ea typeface="Source Sans Pro"/>
              <a:cs typeface="Source Sans Pro"/>
              <a:sym typeface="Source Sans Pro"/>
            </a:endParaRPr>
          </a:p>
        </p:txBody>
      </p:sp>
      <p:sp>
        <p:nvSpPr>
          <p:cNvPr id="267" name="Google Shape;267;gc3692f58e4_0_156"/>
          <p:cNvSpPr txBox="1"/>
          <p:nvPr/>
        </p:nvSpPr>
        <p:spPr>
          <a:xfrm>
            <a:off x="306905" y="1402288"/>
            <a:ext cx="8530189" cy="3617469"/>
          </a:xfrm>
          <a:prstGeom prst="rect">
            <a:avLst/>
          </a:prstGeom>
          <a:noFill/>
          <a:ln>
            <a:noFill/>
          </a:ln>
        </p:spPr>
        <p:txBody>
          <a:bodyPr spcFirstLastPara="1" wrap="square" lIns="45725" tIns="22850" rIns="45725" bIns="22850" anchor="t" anchorCtr="0">
            <a:noAutofit/>
          </a:bodyPr>
          <a:lstStyle/>
          <a:p>
            <a:pPr marL="285750" indent="-285750">
              <a:lnSpc>
                <a:spcPct val="150000"/>
              </a:lnSpc>
              <a:buClr>
                <a:srgbClr val="C00000"/>
              </a:buClr>
              <a:buSzPct val="100000"/>
              <a:buFont typeface="Wingdings" panose="05000000000000000000" pitchFamily="2" charset="2"/>
              <a:buChar char="§"/>
            </a:pPr>
            <a:r>
              <a:rPr lang="sk-SK" dirty="0">
                <a:solidFill>
                  <a:schemeClr val="tx1"/>
                </a:solidFill>
                <a:latin typeface="Source Sans Pro"/>
                <a:ea typeface="Source Sans Pro"/>
                <a:cs typeface="Source Sans Pro"/>
                <a:sym typeface="Source Sans Pro"/>
              </a:rPr>
              <a:t>P</a:t>
            </a:r>
            <a:r>
              <a:rPr lang="sk-SK" i="0" u="none" strike="noStrike" cap="none" dirty="0">
                <a:solidFill>
                  <a:schemeClr val="tx1"/>
                </a:solidFill>
                <a:latin typeface="Source Sans Pro"/>
                <a:ea typeface="Source Sans Pro"/>
                <a:cs typeface="Source Sans Pro"/>
                <a:sym typeface="Source Sans Pro"/>
              </a:rPr>
              <a:t>ísať vecne</a:t>
            </a:r>
            <a:r>
              <a:rPr lang="sk-SK" dirty="0">
                <a:solidFill>
                  <a:schemeClr val="tx1"/>
                </a:solidFill>
                <a:latin typeface="Source Sans Pro"/>
                <a:ea typeface="Source Sans Pro"/>
                <a:cs typeface="Source Sans Pro"/>
                <a:sym typeface="Source Sans Pro"/>
              </a:rPr>
              <a:t>, zrozumiteľne a používať fakty. (Neočakávať, že členovia Komisie budú čítať medzi riadkami.)</a:t>
            </a:r>
          </a:p>
          <a:p>
            <a:pPr marL="285750" indent="-285750">
              <a:lnSpc>
                <a:spcPct val="150000"/>
              </a:lnSpc>
              <a:buClr>
                <a:srgbClr val="C00000"/>
              </a:buClr>
              <a:buSzPct val="100000"/>
              <a:buFont typeface="Wingdings" panose="05000000000000000000" pitchFamily="2" charset="2"/>
              <a:buChar char="§"/>
            </a:pPr>
            <a:r>
              <a:rPr lang="sk-SK" i="0" u="none" strike="noStrike" cap="none" dirty="0">
                <a:solidFill>
                  <a:schemeClr val="tx1"/>
                </a:solidFill>
                <a:latin typeface="Source Sans Pro"/>
                <a:ea typeface="Source Sans Pro"/>
                <a:cs typeface="Source Sans Pro"/>
                <a:sym typeface="Source Sans Pro"/>
              </a:rPr>
              <a:t>Kontaktná osoba nech je zastihnuteľná a vie promptne reagovať na prípadné dožiadanie v rámci Formálnej kontroly alebo v prípade pozastaveného hodnotiaceho konania. </a:t>
            </a:r>
          </a:p>
          <a:p>
            <a:pPr marL="285750" indent="-285750">
              <a:lnSpc>
                <a:spcPct val="150000"/>
              </a:lnSpc>
              <a:buClr>
                <a:srgbClr val="C00000"/>
              </a:buClr>
              <a:buSzPct val="100000"/>
              <a:buFont typeface="Wingdings" panose="05000000000000000000" pitchFamily="2" charset="2"/>
              <a:buChar char="§"/>
            </a:pPr>
            <a:r>
              <a:rPr lang="sk-SK" dirty="0">
                <a:solidFill>
                  <a:schemeClr val="tx1"/>
                </a:solidFill>
                <a:latin typeface="Source Sans Pro"/>
                <a:ea typeface="Source Sans Pro"/>
                <a:cs typeface="Source Sans Pro"/>
                <a:sym typeface="Source Sans Pro"/>
              </a:rPr>
              <a:t>Ak žiadosť nemôže podpísať štatutár/</a:t>
            </a:r>
            <a:r>
              <a:rPr lang="sk-SK" dirty="0" err="1">
                <a:solidFill>
                  <a:schemeClr val="tx1"/>
                </a:solidFill>
                <a:latin typeface="Source Sans Pro"/>
                <a:ea typeface="Source Sans Pro"/>
                <a:cs typeface="Source Sans Pro"/>
                <a:sym typeface="Source Sans Pro"/>
              </a:rPr>
              <a:t>štatutárka</a:t>
            </a:r>
            <a:r>
              <a:rPr lang="sk-SK" dirty="0">
                <a:solidFill>
                  <a:schemeClr val="tx1"/>
                </a:solidFill>
                <a:latin typeface="Source Sans Pro"/>
                <a:ea typeface="Source Sans Pro"/>
                <a:cs typeface="Source Sans Pro"/>
                <a:sym typeface="Source Sans Pro"/>
              </a:rPr>
              <a:t>, je nutné poskytnúť notárom overené splnomocnenie štatutárneho zástupcu (v listinnej podobe).</a:t>
            </a:r>
            <a:endParaRPr lang="sk-SK" i="0" u="none" strike="noStrike" cap="none" dirty="0">
              <a:solidFill>
                <a:schemeClr val="tx1"/>
              </a:solidFill>
              <a:latin typeface="Source Sans Pro"/>
              <a:ea typeface="Source Sans Pro"/>
              <a:cs typeface="Source Sans Pro"/>
              <a:sym typeface="Source Sans Pro"/>
            </a:endParaRPr>
          </a:p>
          <a:p>
            <a:pPr marL="285750" indent="-285750">
              <a:lnSpc>
                <a:spcPct val="150000"/>
              </a:lnSpc>
              <a:buClr>
                <a:srgbClr val="C00000"/>
              </a:buClr>
              <a:buSzPct val="100000"/>
              <a:buFont typeface="Wingdings" panose="05000000000000000000" pitchFamily="2" charset="2"/>
              <a:buChar char="§"/>
            </a:pPr>
            <a:r>
              <a:rPr lang="sk-SK" dirty="0">
                <a:solidFill>
                  <a:schemeClr val="tx1"/>
                </a:solidFill>
                <a:latin typeface="Source Sans Pro"/>
                <a:ea typeface="Source Sans Pro"/>
                <a:cs typeface="Source Sans Pro"/>
                <a:sym typeface="Source Sans Pro"/>
              </a:rPr>
              <a:t>Ak si nie ste istí vypĺňaním žiadosti, pozrite sa na relevantnú výzvu, FP 2026 a kontaktujte príslušného PFM. Nenechať  si to na deň uzávierky výzvy (dohoda na konzultácii predom).</a:t>
            </a:r>
          </a:p>
          <a:p>
            <a:pPr marL="285750" indent="-285750">
              <a:lnSpc>
                <a:spcPct val="150000"/>
              </a:lnSpc>
              <a:buClr>
                <a:srgbClr val="C00000"/>
              </a:buClr>
              <a:buSzPct val="100000"/>
              <a:buFont typeface="Wingdings" panose="05000000000000000000" pitchFamily="2" charset="2"/>
              <a:buChar char="§"/>
            </a:pPr>
            <a:r>
              <a:rPr lang="sk-SK" i="0" u="none" strike="noStrike" cap="none" dirty="0">
                <a:solidFill>
                  <a:schemeClr val="tx1"/>
                </a:solidFill>
                <a:latin typeface="Source Sans Pro"/>
                <a:ea typeface="Source Sans Pro"/>
                <a:cs typeface="Source Sans Pro"/>
                <a:sym typeface="Source Sans Pro"/>
              </a:rPr>
              <a:t>Na nahratie žiadosti a všetkých príloh si plánujte </a:t>
            </a:r>
            <a:r>
              <a:rPr lang="sk-SK" dirty="0">
                <a:solidFill>
                  <a:schemeClr val="tx1"/>
                </a:solidFill>
                <a:latin typeface="Source Sans Pro"/>
                <a:ea typeface="Source Sans Pro"/>
                <a:cs typeface="Source Sans Pro"/>
                <a:sym typeface="Source Sans Pro"/>
              </a:rPr>
              <a:t>dostatočný čas. Nakoniec po nahratí do Dotačného portálu nezabudnite žiadosť doručiť na SAMRS.</a:t>
            </a:r>
          </a:p>
          <a:p>
            <a:pPr marL="285750" indent="-285750">
              <a:lnSpc>
                <a:spcPct val="150000"/>
              </a:lnSpc>
              <a:buClr>
                <a:srgbClr val="C00000"/>
              </a:buClr>
              <a:buSzPct val="100000"/>
              <a:buFont typeface="Wingdings" panose="05000000000000000000" pitchFamily="2" charset="2"/>
              <a:buChar char="§"/>
            </a:pPr>
            <a:r>
              <a:rPr lang="sk-SK" dirty="0">
                <a:solidFill>
                  <a:schemeClr val="tx1"/>
                </a:solidFill>
                <a:latin typeface="Source Sans Pro"/>
                <a:ea typeface="Source Sans Pro"/>
                <a:cs typeface="Source Sans Pro"/>
                <a:sym typeface="Source Sans Pro"/>
              </a:rPr>
              <a:t>Termín uzávierky výzvy </a:t>
            </a:r>
            <a:r>
              <a:rPr lang="sk-SK" b="1" dirty="0">
                <a:solidFill>
                  <a:schemeClr val="tx1"/>
                </a:solidFill>
                <a:latin typeface="Source Sans Pro"/>
                <a:ea typeface="Source Sans Pro"/>
                <a:cs typeface="Source Sans Pro"/>
                <a:sym typeface="Source Sans Pro"/>
              </a:rPr>
              <a:t>– </a:t>
            </a:r>
            <a:r>
              <a:rPr lang="sk-SK" b="1" dirty="0">
                <a:solidFill>
                  <a:srgbClr val="FF0000"/>
                </a:solidFill>
                <a:latin typeface="Source Sans Pro"/>
                <a:ea typeface="Source Sans Pro"/>
                <a:cs typeface="Source Sans Pro"/>
                <a:sym typeface="Source Sans Pro"/>
              </a:rPr>
              <a:t>o 14:00 príslušný deň.</a:t>
            </a:r>
          </a:p>
          <a:p>
            <a:pPr>
              <a:buClr>
                <a:srgbClr val="FF0000"/>
              </a:buClr>
              <a:buSzPts val="1800"/>
            </a:pPr>
            <a:endParaRPr lang="sk-SK" sz="1800" b="1" dirty="0">
              <a:solidFill>
                <a:srgbClr val="195091"/>
              </a:solidFill>
              <a:latin typeface="Source Sans Pro"/>
              <a:ea typeface="Source Sans Pro"/>
              <a:cs typeface="Source Sans Pro"/>
              <a:sym typeface="Source Sans Pro"/>
            </a:endParaRPr>
          </a:p>
          <a:p>
            <a:pPr marL="285750" indent="-285750">
              <a:buClr>
                <a:srgbClr val="FF0000"/>
              </a:buClr>
              <a:buSzPts val="1800"/>
              <a:buFont typeface="Wingdings" panose="05000000000000000000" pitchFamily="2" charset="2"/>
              <a:buChar char="§"/>
            </a:pPr>
            <a:endParaRPr lang="sk-SK" sz="1800" b="1" dirty="0">
              <a:solidFill>
                <a:srgbClr val="195091"/>
              </a:solidFill>
              <a:latin typeface="Source Sans Pro"/>
              <a:ea typeface="Source Sans Pro"/>
              <a:cs typeface="Source Sans Pro"/>
              <a:sym typeface="Source Sans Pro"/>
            </a:endParaRPr>
          </a:p>
          <a:p>
            <a:pPr marL="285750" indent="-285750">
              <a:buClr>
                <a:srgbClr val="FF0000"/>
              </a:buClr>
              <a:buSzPts val="1800"/>
              <a:buFont typeface="Wingdings" panose="05000000000000000000" pitchFamily="2" charset="2"/>
              <a:buChar char="§"/>
            </a:pPr>
            <a:endParaRPr lang="sk-SK" sz="1800" b="1" dirty="0">
              <a:solidFill>
                <a:srgbClr val="195091"/>
              </a:solidFill>
              <a:latin typeface="Source Sans Pro"/>
              <a:ea typeface="Source Sans Pro"/>
              <a:cs typeface="Source Sans Pro"/>
              <a:sym typeface="Source Sans Pro"/>
            </a:endParaRPr>
          </a:p>
          <a:p>
            <a:pPr marL="285750" indent="-285750">
              <a:buSzPts val="1800"/>
              <a:buFont typeface="Wingdings" panose="05000000000000000000" pitchFamily="2" charset="2"/>
              <a:buChar char="§"/>
            </a:pPr>
            <a:endParaRPr lang="sk-SK" sz="800" b="1" i="0" u="none" strike="noStrike" cap="none" dirty="0">
              <a:solidFill>
                <a:srgbClr val="195091"/>
              </a:solidFill>
              <a:latin typeface="Source Sans Pro"/>
              <a:ea typeface="Source Sans Pro"/>
              <a:cs typeface="Source Sans Pro"/>
              <a:sym typeface="Source Sans Pro"/>
            </a:endParaRPr>
          </a:p>
          <a:p>
            <a:pPr>
              <a:buSzPts val="1800"/>
            </a:pPr>
            <a:endParaRPr lang="sk-SK" sz="100" b="1" i="0" u="none" strike="noStrike" cap="none" dirty="0">
              <a:solidFill>
                <a:srgbClr val="195091"/>
              </a:solidFill>
              <a:latin typeface="Source Sans Pro"/>
              <a:ea typeface="Source Sans Pro"/>
              <a:cs typeface="Source Sans Pro"/>
              <a:sym typeface="Source Sans Pro"/>
            </a:endParaRPr>
          </a:p>
          <a:p>
            <a:pPr>
              <a:buSzPts val="1800"/>
            </a:pPr>
            <a:endParaRPr lang="sk-SK" sz="100" b="1" i="0" u="none" strike="noStrike" cap="none" dirty="0">
              <a:solidFill>
                <a:srgbClr val="195091"/>
              </a:solidFill>
              <a:latin typeface="Source Sans Pro"/>
              <a:ea typeface="Source Sans Pro"/>
              <a:cs typeface="Source Sans Pro"/>
              <a:sym typeface="Source Sans Pro"/>
            </a:endParaRPr>
          </a:p>
          <a:p>
            <a:pPr marL="0" marR="0" lvl="0" indent="0" algn="l" rtl="0">
              <a:lnSpc>
                <a:spcPct val="100000"/>
              </a:lnSpc>
              <a:spcBef>
                <a:spcPts val="0"/>
              </a:spcBef>
              <a:spcAft>
                <a:spcPts val="0"/>
              </a:spcAft>
              <a:buClr>
                <a:srgbClr val="000000"/>
              </a:buClr>
              <a:buSzPts val="1800"/>
              <a:buFont typeface="Arial"/>
              <a:buNone/>
            </a:pPr>
            <a:endParaRPr lang="sk-SK" sz="700" b="1" i="0" u="none" strike="noStrike" cap="none" dirty="0">
              <a:solidFill>
                <a:srgbClr val="195091"/>
              </a:solidFill>
              <a:latin typeface="Source Sans Pro"/>
              <a:ea typeface="Source Sans Pro"/>
              <a:cs typeface="Source Sans Pro"/>
              <a:sym typeface="Source Sans Pro"/>
            </a:endParaRPr>
          </a:p>
        </p:txBody>
      </p:sp>
      <p:pic>
        <p:nvPicPr>
          <p:cNvPr id="271" name="Google Shape;271;gc3692f58e4_0_156"/>
          <p:cNvPicPr preferRelativeResize="0"/>
          <p:nvPr/>
        </p:nvPicPr>
        <p:blipFill rotWithShape="1">
          <a:blip r:embed="rId6">
            <a:alphaModFix/>
          </a:blip>
          <a:srcRect l="4287" r="4296"/>
          <a:stretch/>
        </p:blipFill>
        <p:spPr>
          <a:xfrm>
            <a:off x="5646275" y="0"/>
            <a:ext cx="1207168" cy="628651"/>
          </a:xfrm>
          <a:prstGeom prst="rect">
            <a:avLst/>
          </a:prstGeom>
          <a:noFill/>
          <a:ln>
            <a:noFill/>
          </a:ln>
        </p:spPr>
      </p:pic>
      <p:pic>
        <p:nvPicPr>
          <p:cNvPr id="272" name="Google Shape;272;gc3692f58e4_0_156"/>
          <p:cNvPicPr preferRelativeResize="0"/>
          <p:nvPr/>
        </p:nvPicPr>
        <p:blipFill rotWithShape="1">
          <a:blip r:embed="rId7">
            <a:alphaModFix/>
          </a:blip>
          <a:srcRect/>
          <a:stretch/>
        </p:blipFill>
        <p:spPr>
          <a:xfrm>
            <a:off x="7010400" y="125601"/>
            <a:ext cx="1826694" cy="503049"/>
          </a:xfrm>
          <a:prstGeom prst="rect">
            <a:avLst/>
          </a:prstGeom>
          <a:noFill/>
          <a:ln>
            <a:noFill/>
          </a:ln>
        </p:spPr>
      </p:pic>
      <p:pic>
        <p:nvPicPr>
          <p:cNvPr id="16" name="Zvuk 15">
            <a:hlinkClick r:id="" action="ppaction://media"/>
            <a:extLst>
              <a:ext uri="{FF2B5EF4-FFF2-40B4-BE49-F238E27FC236}">
                <a16:creationId xmlns:a16="http://schemas.microsoft.com/office/drawing/2014/main" id="{4EC010E6-DDA8-4367-8C5B-49B91A57FA1A}"/>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76563" t="-76563" r="-76563" b="-76563"/>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89389999"/>
      </p:ext>
    </p:extLst>
  </p:cSld>
  <p:clrMapOvr>
    <a:masterClrMapping/>
  </p:clrMapOvr>
  <mc:AlternateContent xmlns:mc="http://schemas.openxmlformats.org/markup-compatibility/2006">
    <mc:Choice xmlns:p14="http://schemas.microsoft.com/office/powerpoint/2010/main" Requires="p14">
      <p:transition spd="slow" p14:dur="2000" advTm="148057"/>
    </mc:Choice>
    <mc:Fallback>
      <p:transition spd="slow" advTm="1480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7B36FC5-A568-BF8A-B076-15F75AAF5152}"/>
              </a:ext>
            </a:extLst>
          </p:cNvPr>
          <p:cNvSpPr>
            <a:spLocks noGrp="1"/>
          </p:cNvSpPr>
          <p:nvPr>
            <p:ph type="title"/>
          </p:nvPr>
        </p:nvSpPr>
        <p:spPr>
          <a:xfrm>
            <a:off x="361739" y="829687"/>
            <a:ext cx="8229600" cy="673239"/>
          </a:xfrm>
        </p:spPr>
        <p:txBody>
          <a:bodyPr/>
          <a:lstStyle/>
          <a:p>
            <a:pPr algn="l"/>
            <a:r>
              <a:rPr lang="sk-SK" sz="1800" b="1" dirty="0">
                <a:solidFill>
                  <a:schemeClr val="bg2"/>
                </a:solidFill>
                <a:latin typeface="Source Sans Pro" panose="020B0503030403020204" pitchFamily="34" charset="0"/>
                <a:ea typeface="Source Sans Pro" panose="020B0503030403020204" pitchFamily="34" charset="0"/>
              </a:rPr>
              <a:t>Podávanie žiadosti</a:t>
            </a:r>
          </a:p>
        </p:txBody>
      </p:sp>
      <p:sp>
        <p:nvSpPr>
          <p:cNvPr id="3" name="BlokTextu 2">
            <a:extLst>
              <a:ext uri="{FF2B5EF4-FFF2-40B4-BE49-F238E27FC236}">
                <a16:creationId xmlns:a16="http://schemas.microsoft.com/office/drawing/2014/main" id="{F9015829-AA00-6653-D627-48A4288D26B2}"/>
              </a:ext>
            </a:extLst>
          </p:cNvPr>
          <p:cNvSpPr txBox="1"/>
          <p:nvPr/>
        </p:nvSpPr>
        <p:spPr>
          <a:xfrm>
            <a:off x="401932" y="1502926"/>
            <a:ext cx="8149213" cy="2966774"/>
          </a:xfrm>
          <a:prstGeom prst="rect">
            <a:avLst/>
          </a:prstGeom>
          <a:noFill/>
        </p:spPr>
        <p:txBody>
          <a:bodyPr wrap="square" rtlCol="0">
            <a:spAutoFit/>
          </a:bodyPr>
          <a:lstStyle/>
          <a:p>
            <a:pPr>
              <a:lnSpc>
                <a:spcPct val="150000"/>
              </a:lnSpc>
              <a:buClr>
                <a:srgbClr val="C00000"/>
              </a:buClr>
            </a:pPr>
            <a:r>
              <a:rPr lang="sk-SK" b="1" dirty="0">
                <a:latin typeface="Source Sans Pro" panose="020B0503030403020204" pitchFamily="34" charset="0"/>
                <a:ea typeface="Source Sans Pro" panose="020B0503030403020204" pitchFamily="34" charset="0"/>
              </a:rPr>
              <a:t>Elektronické predloženie žiadosti </a:t>
            </a:r>
            <a:r>
              <a:rPr lang="sk-SK" dirty="0">
                <a:latin typeface="Source Sans Pro" panose="020B0503030403020204" pitchFamily="34" charset="0"/>
                <a:ea typeface="Source Sans Pro" panose="020B0503030403020204" pitchFamily="34" charset="0"/>
              </a:rPr>
              <a:t>(Portál www.dotaciestatu.sk)</a:t>
            </a:r>
          </a:p>
          <a:p>
            <a:pPr marL="285750" indent="-285750">
              <a:lnSpc>
                <a:spcPct val="150000"/>
              </a:lnSpc>
              <a:buClr>
                <a:srgbClr val="C00000"/>
              </a:buClr>
              <a:buFont typeface="Wingdings" panose="05000000000000000000" pitchFamily="2" charset="2"/>
              <a:buChar char="§"/>
            </a:pPr>
            <a:r>
              <a:rPr lang="sk-SK" dirty="0">
                <a:latin typeface="Source Sans Pro" panose="020B0503030403020204" pitchFamily="34" charset="0"/>
                <a:ea typeface="Source Sans Pro" panose="020B0503030403020204" pitchFamily="34" charset="0"/>
              </a:rPr>
              <a:t>Žiadateľ je povinný predložiť informácie vyžadované portálom, spolu so všetkými prílohami v príslušných formátoch</a:t>
            </a:r>
          </a:p>
          <a:p>
            <a:pPr marL="285750" indent="-285750">
              <a:lnSpc>
                <a:spcPct val="150000"/>
              </a:lnSpc>
              <a:buClr>
                <a:srgbClr val="C00000"/>
              </a:buClr>
              <a:buFont typeface="Wingdings" panose="05000000000000000000" pitchFamily="2" charset="2"/>
              <a:buChar char="§"/>
            </a:pPr>
            <a:r>
              <a:rPr lang="sk-SK" dirty="0">
                <a:latin typeface="Source Sans Pro" panose="020B0503030403020204" pitchFamily="34" charset="0"/>
                <a:ea typeface="Source Sans Pro" panose="020B0503030403020204" pitchFamily="34" charset="0"/>
              </a:rPr>
              <a:t>Prílohy podľa výzvy</a:t>
            </a:r>
          </a:p>
          <a:p>
            <a:pPr marL="285750" indent="-285750">
              <a:lnSpc>
                <a:spcPct val="150000"/>
              </a:lnSpc>
              <a:buClr>
                <a:srgbClr val="C00000"/>
              </a:buClr>
              <a:buFont typeface="Wingdings" panose="05000000000000000000" pitchFamily="2" charset="2"/>
              <a:buChar char="§"/>
            </a:pPr>
            <a:endParaRPr lang="sk-SK" dirty="0">
              <a:latin typeface="Source Sans Pro" panose="020B0503030403020204" pitchFamily="34" charset="0"/>
              <a:ea typeface="Source Sans Pro" panose="020B0503030403020204" pitchFamily="34" charset="0"/>
            </a:endParaRPr>
          </a:p>
          <a:p>
            <a:pPr>
              <a:lnSpc>
                <a:spcPct val="150000"/>
              </a:lnSpc>
              <a:buClr>
                <a:srgbClr val="C00000"/>
              </a:buClr>
            </a:pPr>
            <a:r>
              <a:rPr lang="sk-SK" b="1" dirty="0">
                <a:latin typeface="Source Sans Pro" panose="020B0503030403020204" pitchFamily="34" charset="0"/>
                <a:ea typeface="Source Sans Pro" panose="020B0503030403020204" pitchFamily="34" charset="0"/>
              </a:rPr>
              <a:t>Písomné predloženie žiadosti </a:t>
            </a:r>
          </a:p>
          <a:p>
            <a:pPr marL="285750" indent="-285750">
              <a:lnSpc>
                <a:spcPct val="150000"/>
              </a:lnSpc>
              <a:buClr>
                <a:srgbClr val="C00000"/>
              </a:buClr>
              <a:buFont typeface="Wingdings" panose="05000000000000000000" pitchFamily="2" charset="2"/>
              <a:buChar char="§"/>
            </a:pPr>
            <a:r>
              <a:rPr lang="sk-SK" dirty="0">
                <a:latin typeface="Source Sans Pro" panose="020B0503030403020204" pitchFamily="34" charset="0"/>
                <a:ea typeface="Source Sans Pro" panose="020B0503030403020204" pitchFamily="34" charset="0"/>
              </a:rPr>
              <a:t>Prílohu č. 1 Žiadosť o poskytnutie dotácie (+notárom overený originál splnomocnenia ak relevantné)</a:t>
            </a:r>
          </a:p>
          <a:p>
            <a:pPr marL="285750" indent="-285750">
              <a:lnSpc>
                <a:spcPct val="150000"/>
              </a:lnSpc>
              <a:buClr>
                <a:srgbClr val="C00000"/>
              </a:buClr>
              <a:buFont typeface="Wingdings" panose="05000000000000000000" pitchFamily="2" charset="2"/>
              <a:buChar char="§"/>
            </a:pPr>
            <a:r>
              <a:rPr lang="sk-SK" dirty="0">
                <a:latin typeface="Source Sans Pro" panose="020B0503030403020204" pitchFamily="34" charset="0"/>
                <a:ea typeface="Source Sans Pro" panose="020B0503030403020204" pitchFamily="34" charset="0"/>
              </a:rPr>
              <a:t>Na adresu SAMRS (osobne, poštou doporučene, kuriérom) </a:t>
            </a:r>
            <a:r>
              <a:rPr lang="sk-SK" b="1" dirty="0">
                <a:latin typeface="Source Sans Pro" panose="020B0503030403020204" pitchFamily="34" charset="0"/>
                <a:ea typeface="Source Sans Pro" panose="020B0503030403020204" pitchFamily="34" charset="0"/>
              </a:rPr>
              <a:t>ALEBO </a:t>
            </a:r>
            <a:r>
              <a:rPr lang="sk-SK" dirty="0">
                <a:latin typeface="Source Sans Pro" panose="020B0503030403020204" pitchFamily="34" charset="0"/>
                <a:ea typeface="Source Sans Pro" panose="020B0503030403020204" pitchFamily="34" charset="0"/>
              </a:rPr>
              <a:t>do elektronickej schránky SAMRS prostredníctvom Ústredného portálu verejnej správy (</a:t>
            </a:r>
            <a:r>
              <a:rPr lang="sk-SK" dirty="0" err="1">
                <a:latin typeface="Source Sans Pro" panose="020B0503030403020204" pitchFamily="34" charset="0"/>
                <a:ea typeface="Source Sans Pro" panose="020B0503030403020204" pitchFamily="34" charset="0"/>
              </a:rPr>
              <a:t>sken</a:t>
            </a:r>
            <a:r>
              <a:rPr lang="sk-SK" dirty="0">
                <a:latin typeface="Source Sans Pro" panose="020B0503030403020204" pitchFamily="34" charset="0"/>
                <a:ea typeface="Source Sans Pro" panose="020B0503030403020204" pitchFamily="34" charset="0"/>
              </a:rPr>
              <a:t> podpisu nie je akceptovaný)</a:t>
            </a:r>
          </a:p>
        </p:txBody>
      </p:sp>
      <p:pic>
        <p:nvPicPr>
          <p:cNvPr id="105" name="Zvuk 104">
            <a:hlinkClick r:id="" action="ppaction://media"/>
            <a:extLst>
              <a:ext uri="{FF2B5EF4-FFF2-40B4-BE49-F238E27FC236}">
                <a16:creationId xmlns:a16="http://schemas.microsoft.com/office/drawing/2014/main" id="{3EECCA69-FDC5-EAD6-3A33-8098769A2ABF}"/>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76563" t="-76563" r="-76563" b="-76563"/>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2317048259"/>
      </p:ext>
    </p:extLst>
  </p:cSld>
  <p:clrMapOvr>
    <a:masterClrMapping/>
  </p:clrMapOvr>
  <mc:AlternateContent xmlns:mc="http://schemas.openxmlformats.org/markup-compatibility/2006" xmlns:p14="http://schemas.microsoft.com/office/powerpoint/2010/main">
    <mc:Choice Requires="p14">
      <p:transition spd="slow" p14:dur="2000" advTm="148492"/>
    </mc:Choice>
    <mc:Fallback xmlns="">
      <p:transition spd="slow" advTm="1484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5">
            <a:alphaModFix/>
          </a:blip>
          <a:stretch>
            <a:fillRect/>
          </a:stretch>
        </a:blipFill>
        <a:effectLst/>
      </p:bgPr>
    </p:bg>
    <p:spTree>
      <p:nvGrpSpPr>
        <p:cNvPr id="1" name="Shape 265"/>
        <p:cNvGrpSpPr/>
        <p:nvPr/>
      </p:nvGrpSpPr>
      <p:grpSpPr>
        <a:xfrm>
          <a:off x="0" y="0"/>
          <a:ext cx="0" cy="0"/>
          <a:chOff x="0" y="0"/>
          <a:chExt cx="0" cy="0"/>
        </a:xfrm>
      </p:grpSpPr>
      <p:pic>
        <p:nvPicPr>
          <p:cNvPr id="5" name="Obrázok 4">
            <a:extLst>
              <a:ext uri="{FF2B5EF4-FFF2-40B4-BE49-F238E27FC236}">
                <a16:creationId xmlns:a16="http://schemas.microsoft.com/office/drawing/2014/main" id="{DB20C0FE-0A13-0FEB-DFF8-0A74E91503DA}"/>
              </a:ext>
            </a:extLst>
          </p:cNvPr>
          <p:cNvPicPr>
            <a:picLocks noChangeAspect="1"/>
          </p:cNvPicPr>
          <p:nvPr/>
        </p:nvPicPr>
        <p:blipFill>
          <a:blip r:embed="rId6"/>
          <a:stretch>
            <a:fillRect/>
          </a:stretch>
        </p:blipFill>
        <p:spPr>
          <a:xfrm>
            <a:off x="312161" y="1603616"/>
            <a:ext cx="8166100" cy="3298584"/>
          </a:xfrm>
          <a:prstGeom prst="rect">
            <a:avLst/>
          </a:prstGeom>
        </p:spPr>
      </p:pic>
      <p:sp>
        <p:nvSpPr>
          <p:cNvPr id="266" name="Google Shape;266;gc3692f58e4_0_156"/>
          <p:cNvSpPr txBox="1">
            <a:spLocks noGrp="1"/>
          </p:cNvSpPr>
          <p:nvPr>
            <p:ph type="subTitle" idx="4294967295"/>
          </p:nvPr>
        </p:nvSpPr>
        <p:spPr>
          <a:xfrm>
            <a:off x="312161" y="938307"/>
            <a:ext cx="8420128" cy="829473"/>
          </a:xfrm>
          <a:prstGeom prst="rect">
            <a:avLst/>
          </a:prstGeom>
          <a:noFill/>
          <a:ln>
            <a:noFill/>
          </a:ln>
        </p:spPr>
        <p:txBody>
          <a:bodyPr spcFirstLastPara="1" wrap="square" lIns="91425" tIns="45700" rIns="91425" bIns="45700" anchor="t" anchorCtr="0">
            <a:noAutofit/>
          </a:bodyPr>
          <a:lstStyle/>
          <a:p>
            <a:pPr marL="0" indent="0">
              <a:spcBef>
                <a:spcPts val="0"/>
              </a:spcBef>
              <a:buClr>
                <a:srgbClr val="17375E"/>
              </a:buClr>
              <a:buNone/>
            </a:pPr>
            <a:r>
              <a:rPr lang="sk-SK" sz="1800" b="1" dirty="0">
                <a:solidFill>
                  <a:srgbClr val="195091"/>
                </a:solidFill>
                <a:latin typeface="Source Sans Pro"/>
                <a:ea typeface="Source Sans Pro"/>
                <a:cs typeface="Source Sans Pro"/>
                <a:sym typeface="Source Sans Pro"/>
              </a:rPr>
              <a:t>Formuláre k jednotlivým žiadostiam o poskytnutie dotácie sú na webe tu: </a:t>
            </a:r>
          </a:p>
          <a:p>
            <a:pPr marL="0" indent="0">
              <a:spcBef>
                <a:spcPts val="0"/>
              </a:spcBef>
              <a:buClr>
                <a:srgbClr val="17375E"/>
              </a:buClr>
              <a:buNone/>
            </a:pPr>
            <a:r>
              <a:rPr lang="sk-SK" sz="1800" dirty="0">
                <a:hlinkClick r:id="rId7"/>
              </a:rPr>
              <a:t>Vyhlásené výzvy - SlovakAid</a:t>
            </a:r>
            <a:endParaRPr sz="1800" b="1" i="0" u="none" strike="noStrike" cap="none" dirty="0">
              <a:solidFill>
                <a:srgbClr val="195091"/>
              </a:solidFill>
              <a:latin typeface="Source Sans Pro"/>
              <a:ea typeface="Source Sans Pro"/>
              <a:cs typeface="Source Sans Pro"/>
              <a:sym typeface="Source Sans Pro"/>
            </a:endParaRPr>
          </a:p>
        </p:txBody>
      </p:sp>
      <p:pic>
        <p:nvPicPr>
          <p:cNvPr id="271" name="Google Shape;271;gc3692f58e4_0_156"/>
          <p:cNvPicPr preferRelativeResize="0"/>
          <p:nvPr/>
        </p:nvPicPr>
        <p:blipFill rotWithShape="1">
          <a:blip r:embed="rId8">
            <a:alphaModFix/>
          </a:blip>
          <a:srcRect l="4287" r="4296"/>
          <a:stretch/>
        </p:blipFill>
        <p:spPr>
          <a:xfrm>
            <a:off x="5646275" y="0"/>
            <a:ext cx="1207168" cy="628651"/>
          </a:xfrm>
          <a:prstGeom prst="rect">
            <a:avLst/>
          </a:prstGeom>
          <a:noFill/>
          <a:ln>
            <a:noFill/>
          </a:ln>
        </p:spPr>
      </p:pic>
      <p:pic>
        <p:nvPicPr>
          <p:cNvPr id="272" name="Google Shape;272;gc3692f58e4_0_156"/>
          <p:cNvPicPr preferRelativeResize="0"/>
          <p:nvPr/>
        </p:nvPicPr>
        <p:blipFill rotWithShape="1">
          <a:blip r:embed="rId9">
            <a:alphaModFix/>
          </a:blip>
          <a:srcRect/>
          <a:stretch/>
        </p:blipFill>
        <p:spPr>
          <a:xfrm>
            <a:off x="7010400" y="125601"/>
            <a:ext cx="1826694" cy="503049"/>
          </a:xfrm>
          <a:prstGeom prst="rect">
            <a:avLst/>
          </a:prstGeom>
          <a:noFill/>
          <a:ln>
            <a:noFill/>
          </a:ln>
        </p:spPr>
      </p:pic>
      <p:sp>
        <p:nvSpPr>
          <p:cNvPr id="2" name="Obdĺžnik 1">
            <a:extLst>
              <a:ext uri="{FF2B5EF4-FFF2-40B4-BE49-F238E27FC236}">
                <a16:creationId xmlns:a16="http://schemas.microsoft.com/office/drawing/2014/main" id="{D56717E6-5A86-62D6-C3B1-FB6D5A964B1E}"/>
              </a:ext>
            </a:extLst>
          </p:cNvPr>
          <p:cNvSpPr/>
          <p:nvPr/>
        </p:nvSpPr>
        <p:spPr>
          <a:xfrm>
            <a:off x="312161" y="2077436"/>
            <a:ext cx="3669002" cy="277933"/>
          </a:xfrm>
          <a:prstGeom prst="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k-SK"/>
          </a:p>
        </p:txBody>
      </p:sp>
      <p:pic>
        <p:nvPicPr>
          <p:cNvPr id="20" name="Zvuk 19">
            <a:hlinkClick r:id="" action="ppaction://media"/>
            <a:extLst>
              <a:ext uri="{FF2B5EF4-FFF2-40B4-BE49-F238E27FC236}">
                <a16:creationId xmlns:a16="http://schemas.microsoft.com/office/drawing/2014/main" id="{60FEA505-1068-C2A5-B0D5-CD80376E8EF7}"/>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76563" t="-76563" r="-76563" b="-76563"/>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614905190"/>
      </p:ext>
    </p:extLst>
  </p:cSld>
  <p:clrMapOvr>
    <a:masterClrMapping/>
  </p:clrMapOvr>
  <mc:AlternateContent xmlns:mc="http://schemas.openxmlformats.org/markup-compatibility/2006" xmlns:p14="http://schemas.microsoft.com/office/powerpoint/2010/main">
    <mc:Choice Requires="p14">
      <p:transition spd="slow" p14:dur="2000" advTm="14952"/>
    </mc:Choice>
    <mc:Fallback xmlns="">
      <p:transition spd="slow" advTm="149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5">
            <a:alphaModFix/>
          </a:blip>
          <a:stretch>
            <a:fillRect/>
          </a:stretch>
        </a:blipFill>
        <a:effectLst/>
      </p:bgPr>
    </p:bg>
    <p:spTree>
      <p:nvGrpSpPr>
        <p:cNvPr id="1" name="Shape 332"/>
        <p:cNvGrpSpPr/>
        <p:nvPr/>
      </p:nvGrpSpPr>
      <p:grpSpPr>
        <a:xfrm>
          <a:off x="0" y="0"/>
          <a:ext cx="0" cy="0"/>
          <a:chOff x="0" y="0"/>
          <a:chExt cx="0" cy="0"/>
        </a:xfrm>
      </p:grpSpPr>
      <p:sp>
        <p:nvSpPr>
          <p:cNvPr id="333" name="Google Shape;333;gc3692f58e4_0_51"/>
          <p:cNvSpPr txBox="1"/>
          <p:nvPr/>
        </p:nvSpPr>
        <p:spPr>
          <a:xfrm>
            <a:off x="362466" y="893788"/>
            <a:ext cx="8474628" cy="1989455"/>
          </a:xfrm>
          <a:prstGeom prst="rect">
            <a:avLst/>
          </a:prstGeom>
          <a:noFill/>
          <a:ln>
            <a:noFill/>
          </a:ln>
        </p:spPr>
        <p:txBody>
          <a:bodyPr spcFirstLastPara="1" wrap="square" lIns="45725" tIns="22850" rIns="45725" bIns="22850" anchor="t" anchorCtr="0">
            <a:noAutofit/>
          </a:bodyPr>
          <a:lstStyle/>
          <a:p>
            <a:pPr marL="285750" marR="0" lvl="0" indent="-285750" algn="just" rtl="0">
              <a:lnSpc>
                <a:spcPct val="150000"/>
              </a:lnSpc>
              <a:spcBef>
                <a:spcPts val="0"/>
              </a:spcBef>
              <a:spcAft>
                <a:spcPts val="0"/>
              </a:spcAft>
              <a:buClr>
                <a:srgbClr val="C00000"/>
              </a:buClr>
              <a:buSzPct val="100000"/>
              <a:buFont typeface="Wingdings" panose="05000000000000000000" pitchFamily="2" charset="2"/>
              <a:buChar char="§"/>
            </a:pPr>
            <a:r>
              <a:rPr lang="sk-SK" dirty="0">
                <a:solidFill>
                  <a:schemeClr val="tx1"/>
                </a:solidFill>
                <a:latin typeface="Source Sans Pro" panose="020B0503030403020204" pitchFamily="34" charset="0"/>
                <a:ea typeface="Source Sans Pro" panose="020B0503030403020204" pitchFamily="34" charset="0"/>
                <a:cs typeface="Source Sans Pro"/>
                <a:sym typeface="Source Sans Pro"/>
              </a:rPr>
              <a:t>Príloha č. 1 Žiadosť o poskytnutie dotácie má </a:t>
            </a:r>
            <a:r>
              <a:rPr lang="sk-SK" b="1" dirty="0">
                <a:solidFill>
                  <a:schemeClr val="tx1"/>
                </a:solidFill>
                <a:latin typeface="Source Sans Pro" panose="020B0503030403020204" pitchFamily="34" charset="0"/>
                <a:ea typeface="Source Sans Pro" panose="020B0503030403020204" pitchFamily="34" charset="0"/>
                <a:cs typeface="Source Sans Pro"/>
                <a:sym typeface="Source Sans Pro"/>
              </a:rPr>
              <a:t>13 častí</a:t>
            </a:r>
            <a:r>
              <a:rPr lang="sk-SK" dirty="0">
                <a:solidFill>
                  <a:schemeClr val="tx1"/>
                </a:solidFill>
                <a:latin typeface="Source Sans Pro" panose="020B0503030403020204" pitchFamily="34" charset="0"/>
                <a:ea typeface="Source Sans Pro" panose="020B0503030403020204" pitchFamily="34" charset="0"/>
                <a:cs typeface="Source Sans Pro"/>
                <a:sym typeface="Source Sans Pro"/>
              </a:rPr>
              <a:t>. </a:t>
            </a:r>
          </a:p>
          <a:p>
            <a:pPr marL="285750" marR="0" lvl="0" indent="-285750" algn="just" rtl="0">
              <a:lnSpc>
                <a:spcPct val="150000"/>
              </a:lnSpc>
              <a:spcBef>
                <a:spcPts val="0"/>
              </a:spcBef>
              <a:spcAft>
                <a:spcPts val="0"/>
              </a:spcAft>
              <a:buClr>
                <a:srgbClr val="C00000"/>
              </a:buClr>
              <a:buSzPct val="100000"/>
              <a:buFont typeface="Wingdings" panose="05000000000000000000" pitchFamily="2" charset="2"/>
              <a:buChar char="§"/>
            </a:pPr>
            <a:r>
              <a:rPr lang="sk-SK" b="1" dirty="0">
                <a:solidFill>
                  <a:schemeClr val="tx1"/>
                </a:solidFill>
                <a:latin typeface="Source Sans Pro" panose="020B0503030403020204" pitchFamily="34" charset="0"/>
                <a:ea typeface="Source Sans Pro" panose="020B0503030403020204" pitchFamily="34" charset="0"/>
                <a:cs typeface="Source Sans Pro"/>
                <a:sym typeface="Source Sans Pro"/>
              </a:rPr>
              <a:t>Úvodné informácie + 12 častí je potrebné vyplniť</a:t>
            </a:r>
            <a:r>
              <a:rPr lang="sk-SK" dirty="0">
                <a:solidFill>
                  <a:schemeClr val="tx1"/>
                </a:solidFill>
                <a:latin typeface="Source Sans Pro" panose="020B0503030403020204" pitchFamily="34" charset="0"/>
                <a:ea typeface="Source Sans Pro" panose="020B0503030403020204" pitchFamily="34" charset="0"/>
                <a:cs typeface="Source Sans Pro"/>
                <a:sym typeface="Source Sans Pro"/>
              </a:rPr>
              <a:t>. </a:t>
            </a:r>
          </a:p>
          <a:p>
            <a:pPr marL="285750" marR="0" lvl="0" indent="-285750" algn="just" rtl="0">
              <a:lnSpc>
                <a:spcPct val="150000"/>
              </a:lnSpc>
              <a:spcBef>
                <a:spcPts val="0"/>
              </a:spcBef>
              <a:spcAft>
                <a:spcPts val="0"/>
              </a:spcAft>
              <a:buClr>
                <a:srgbClr val="C00000"/>
              </a:buClr>
              <a:buSzPct val="100000"/>
              <a:buFont typeface="Wingdings" panose="05000000000000000000" pitchFamily="2" charset="2"/>
              <a:buChar char="§"/>
            </a:pPr>
            <a:r>
              <a:rPr lang="sk-SK" b="1" dirty="0">
                <a:solidFill>
                  <a:srgbClr val="FF0000"/>
                </a:solidFill>
                <a:latin typeface="Source Sans Pro" panose="020B0503030403020204" pitchFamily="34" charset="0"/>
                <a:ea typeface="Source Sans Pro" panose="020B0503030403020204" pitchFamily="34" charset="0"/>
                <a:cs typeface="Source Sans Pro"/>
                <a:sym typeface="Source Sans Pro"/>
              </a:rPr>
              <a:t>Obdobie realizácie </a:t>
            </a:r>
            <a:r>
              <a:rPr lang="sk-SK" dirty="0">
                <a:solidFill>
                  <a:srgbClr val="FF0000"/>
                </a:solidFill>
                <a:latin typeface="Source Sans Pro" panose="020B0503030403020204" pitchFamily="34" charset="0"/>
                <a:ea typeface="Source Sans Pro" panose="020B0503030403020204" pitchFamily="34" charset="0"/>
                <a:cs typeface="Source Sans Pro"/>
                <a:sym typeface="Source Sans Pro"/>
              </a:rPr>
              <a:t>– realizácia aktivít + príprava záverečných reportov</a:t>
            </a:r>
          </a:p>
          <a:p>
            <a:pPr marL="285750" marR="0" lvl="0" indent="-285750" algn="just" rtl="0">
              <a:lnSpc>
                <a:spcPct val="150000"/>
              </a:lnSpc>
              <a:spcBef>
                <a:spcPts val="0"/>
              </a:spcBef>
              <a:spcAft>
                <a:spcPts val="0"/>
              </a:spcAft>
              <a:buClr>
                <a:srgbClr val="C00000"/>
              </a:buClr>
              <a:buSzPct val="100000"/>
              <a:buFont typeface="Wingdings" panose="05000000000000000000" pitchFamily="2" charset="2"/>
              <a:buChar char="§"/>
            </a:pPr>
            <a:r>
              <a:rPr lang="sk-SK" dirty="0">
                <a:solidFill>
                  <a:schemeClr val="tx1"/>
                </a:solidFill>
                <a:latin typeface="Source Sans Pro" panose="020B0503030403020204" pitchFamily="34" charset="0"/>
                <a:ea typeface="Source Sans Pro" panose="020B0503030403020204" pitchFamily="34" charset="0"/>
                <a:cs typeface="Source Sans Pro"/>
                <a:sym typeface="Source Sans Pro"/>
              </a:rPr>
              <a:t>Posledná časť sú čestné prehlásenia, ktoré dávate podpisom žiadosti na konci formuláru. </a:t>
            </a:r>
          </a:p>
          <a:p>
            <a:pPr marL="285750" marR="0" lvl="0" indent="-285750" algn="just" rtl="0">
              <a:lnSpc>
                <a:spcPct val="150000"/>
              </a:lnSpc>
              <a:spcBef>
                <a:spcPts val="0"/>
              </a:spcBef>
              <a:spcAft>
                <a:spcPts val="0"/>
              </a:spcAft>
              <a:buClr>
                <a:srgbClr val="C00000"/>
              </a:buClr>
              <a:buSzPct val="100000"/>
              <a:buFont typeface="Wingdings" panose="05000000000000000000" pitchFamily="2" charset="2"/>
              <a:buChar char="§"/>
            </a:pPr>
            <a:r>
              <a:rPr lang="sk-SK" dirty="0">
                <a:solidFill>
                  <a:schemeClr val="tx1"/>
                </a:solidFill>
                <a:latin typeface="Source Sans Pro" panose="020B0503030403020204" pitchFamily="34" charset="0"/>
                <a:ea typeface="Source Sans Pro" panose="020B0503030403020204" pitchFamily="34" charset="0"/>
                <a:cs typeface="Source Sans Pro"/>
                <a:sym typeface="Source Sans Pro"/>
              </a:rPr>
              <a:t>Pri HUM je spolufinancovanie nepovinné.</a:t>
            </a:r>
          </a:p>
          <a:p>
            <a:pPr marL="285750" lvl="0" indent="-285750" algn="just">
              <a:lnSpc>
                <a:spcPct val="150000"/>
              </a:lnSpc>
              <a:buClr>
                <a:srgbClr val="C00000"/>
              </a:buClr>
              <a:buSzPct val="100000"/>
              <a:buFont typeface="Wingdings" panose="05000000000000000000" pitchFamily="2" charset="2"/>
              <a:buChar char="§"/>
            </a:pPr>
            <a:r>
              <a:rPr lang="sk-SK" dirty="0">
                <a:solidFill>
                  <a:schemeClr val="tx1"/>
                </a:solidFill>
                <a:latin typeface="Source Sans Pro" panose="020B0503030403020204" pitchFamily="34" charset="0"/>
                <a:ea typeface="Source Sans Pro" panose="020B0503030403020204" pitchFamily="34" charset="0"/>
                <a:cs typeface="Source Sans Pro"/>
                <a:sym typeface="Source Sans Pro"/>
              </a:rPr>
              <a:t>Komunikačný plán bol v žiadosti  vypustený.</a:t>
            </a:r>
          </a:p>
        </p:txBody>
      </p:sp>
      <p:pic>
        <p:nvPicPr>
          <p:cNvPr id="339" name="Google Shape;339;gc3692f58e4_0_51"/>
          <p:cNvPicPr preferRelativeResize="0"/>
          <p:nvPr/>
        </p:nvPicPr>
        <p:blipFill rotWithShape="1">
          <a:blip r:embed="rId6">
            <a:alphaModFix/>
          </a:blip>
          <a:srcRect l="4287" r="4296"/>
          <a:stretch/>
        </p:blipFill>
        <p:spPr>
          <a:xfrm>
            <a:off x="5646275" y="0"/>
            <a:ext cx="1207168" cy="628651"/>
          </a:xfrm>
          <a:prstGeom prst="rect">
            <a:avLst/>
          </a:prstGeom>
          <a:noFill/>
          <a:ln>
            <a:noFill/>
          </a:ln>
        </p:spPr>
      </p:pic>
      <p:pic>
        <p:nvPicPr>
          <p:cNvPr id="340" name="Google Shape;340;gc3692f58e4_0_51"/>
          <p:cNvPicPr preferRelativeResize="0"/>
          <p:nvPr/>
        </p:nvPicPr>
        <p:blipFill rotWithShape="1">
          <a:blip r:embed="rId7">
            <a:alphaModFix/>
          </a:blip>
          <a:srcRect/>
          <a:stretch/>
        </p:blipFill>
        <p:spPr>
          <a:xfrm>
            <a:off x="7010400" y="125601"/>
            <a:ext cx="1826694" cy="503048"/>
          </a:xfrm>
          <a:prstGeom prst="rect">
            <a:avLst/>
          </a:prstGeom>
          <a:noFill/>
          <a:ln>
            <a:noFill/>
          </a:ln>
        </p:spPr>
      </p:pic>
      <p:pic>
        <p:nvPicPr>
          <p:cNvPr id="4" name="Obrázok 3">
            <a:extLst>
              <a:ext uri="{FF2B5EF4-FFF2-40B4-BE49-F238E27FC236}">
                <a16:creationId xmlns:a16="http://schemas.microsoft.com/office/drawing/2014/main" id="{998884D7-ED12-E601-7202-DE38E8C8E603}"/>
              </a:ext>
            </a:extLst>
          </p:cNvPr>
          <p:cNvPicPr>
            <a:picLocks noChangeAspect="1"/>
          </p:cNvPicPr>
          <p:nvPr/>
        </p:nvPicPr>
        <p:blipFill>
          <a:blip r:embed="rId8"/>
          <a:stretch>
            <a:fillRect/>
          </a:stretch>
        </p:blipFill>
        <p:spPr>
          <a:xfrm>
            <a:off x="5213210" y="2775470"/>
            <a:ext cx="3697785" cy="2202163"/>
          </a:xfrm>
          <a:prstGeom prst="rect">
            <a:avLst/>
          </a:prstGeom>
        </p:spPr>
      </p:pic>
      <p:pic>
        <p:nvPicPr>
          <p:cNvPr id="9" name="Obrázok 8">
            <a:extLst>
              <a:ext uri="{FF2B5EF4-FFF2-40B4-BE49-F238E27FC236}">
                <a16:creationId xmlns:a16="http://schemas.microsoft.com/office/drawing/2014/main" id="{3FFEE1B8-CEAE-EB19-9031-C04A3770B707}"/>
              </a:ext>
            </a:extLst>
          </p:cNvPr>
          <p:cNvPicPr>
            <a:picLocks noChangeAspect="1"/>
          </p:cNvPicPr>
          <p:nvPr/>
        </p:nvPicPr>
        <p:blipFill>
          <a:blip r:embed="rId9"/>
          <a:stretch>
            <a:fillRect/>
          </a:stretch>
        </p:blipFill>
        <p:spPr>
          <a:xfrm>
            <a:off x="288565" y="2775470"/>
            <a:ext cx="4826502" cy="2183770"/>
          </a:xfrm>
          <a:prstGeom prst="rect">
            <a:avLst/>
          </a:prstGeom>
        </p:spPr>
      </p:pic>
      <p:sp>
        <p:nvSpPr>
          <p:cNvPr id="5" name="Obdĺžnik: zaoblené rohy 4">
            <a:extLst>
              <a:ext uri="{FF2B5EF4-FFF2-40B4-BE49-F238E27FC236}">
                <a16:creationId xmlns:a16="http://schemas.microsoft.com/office/drawing/2014/main" id="{B29D152D-29DE-11F7-D9F3-9FB3DE8FDD97}"/>
              </a:ext>
            </a:extLst>
          </p:cNvPr>
          <p:cNvSpPr/>
          <p:nvPr/>
        </p:nvSpPr>
        <p:spPr>
          <a:xfrm>
            <a:off x="362466" y="4652333"/>
            <a:ext cx="4665614" cy="225183"/>
          </a:xfrm>
          <a:prstGeom prst="round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2" name="Obdĺžnik: zaoblené rohy 1">
            <a:extLst>
              <a:ext uri="{FF2B5EF4-FFF2-40B4-BE49-F238E27FC236}">
                <a16:creationId xmlns:a16="http://schemas.microsoft.com/office/drawing/2014/main" id="{1BBE554A-27B2-3CA6-E426-B27718F6A846}"/>
              </a:ext>
            </a:extLst>
          </p:cNvPr>
          <p:cNvSpPr/>
          <p:nvPr/>
        </p:nvSpPr>
        <p:spPr>
          <a:xfrm>
            <a:off x="362466" y="3779979"/>
            <a:ext cx="4679461" cy="225183"/>
          </a:xfrm>
          <a:prstGeom prst="roundRect">
            <a:avLst/>
          </a:prstGeom>
          <a:no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k-SK"/>
          </a:p>
        </p:txBody>
      </p:sp>
      <p:pic>
        <p:nvPicPr>
          <p:cNvPr id="41" name="Zvuk 40">
            <a:hlinkClick r:id="" action="ppaction://media"/>
            <a:extLst>
              <a:ext uri="{FF2B5EF4-FFF2-40B4-BE49-F238E27FC236}">
                <a16:creationId xmlns:a16="http://schemas.microsoft.com/office/drawing/2014/main" id="{8B1B0FBA-7456-82E7-0A18-CF7928C42B46}"/>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76563" t="-76563" r="-76563" b="-76563"/>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159321"/>
    </mc:Choice>
    <mc:Fallback>
      <p:transition spd="slow" advTm="1593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1"/>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5">
            <a:alphaModFix/>
          </a:blip>
          <a:stretch>
            <a:fillRect/>
          </a:stretch>
        </a:blipFill>
        <a:effectLst/>
      </p:bgPr>
    </p:bg>
    <p:spTree>
      <p:nvGrpSpPr>
        <p:cNvPr id="1" name="Shape 332"/>
        <p:cNvGrpSpPr/>
        <p:nvPr/>
      </p:nvGrpSpPr>
      <p:grpSpPr>
        <a:xfrm>
          <a:off x="0" y="0"/>
          <a:ext cx="0" cy="0"/>
          <a:chOff x="0" y="0"/>
          <a:chExt cx="0" cy="0"/>
        </a:xfrm>
      </p:grpSpPr>
      <p:sp>
        <p:nvSpPr>
          <p:cNvPr id="333" name="Google Shape;333;gc3692f58e4_0_51"/>
          <p:cNvSpPr txBox="1"/>
          <p:nvPr/>
        </p:nvSpPr>
        <p:spPr>
          <a:xfrm>
            <a:off x="227450" y="1004835"/>
            <a:ext cx="8609644" cy="3218031"/>
          </a:xfrm>
          <a:prstGeom prst="rect">
            <a:avLst/>
          </a:prstGeom>
          <a:noFill/>
          <a:ln>
            <a:noFill/>
          </a:ln>
        </p:spPr>
        <p:txBody>
          <a:bodyPr spcFirstLastPara="1" wrap="square" lIns="45725" tIns="22850" rIns="45725" bIns="22850" anchor="t" anchorCtr="0">
            <a:noAutofit/>
          </a:bodyPr>
          <a:lstStyle/>
          <a:p>
            <a:pPr marR="0" lvl="0" rtl="0">
              <a:lnSpc>
                <a:spcPct val="150000"/>
              </a:lnSpc>
              <a:spcBef>
                <a:spcPts val="0"/>
              </a:spcBef>
              <a:spcAft>
                <a:spcPts val="0"/>
              </a:spcAft>
              <a:buClr>
                <a:srgbClr val="C00000"/>
              </a:buClr>
              <a:buSzPts val="1800"/>
            </a:pPr>
            <a:r>
              <a:rPr lang="sk-SK" sz="1800" b="1" dirty="0">
                <a:solidFill>
                  <a:schemeClr val="bg2"/>
                </a:solidFill>
                <a:effectLst/>
                <a:latin typeface="Source Sans Pro" panose="020B0503030403020204" pitchFamily="34" charset="0"/>
                <a:ea typeface="Source Sans Pro" panose="020B0503030403020204" pitchFamily="34" charset="0"/>
                <a:cs typeface="Arial" panose="020B0604020202020204" pitchFamily="34" charset="0"/>
              </a:rPr>
              <a:t>3. Identifikácia partnera</a:t>
            </a:r>
          </a:p>
          <a:p>
            <a:pPr marL="285750" marR="0" lvl="0" indent="-285750" rtl="0">
              <a:lnSpc>
                <a:spcPct val="150000"/>
              </a:lnSpc>
              <a:spcBef>
                <a:spcPts val="0"/>
              </a:spcBef>
              <a:spcAft>
                <a:spcPts val="0"/>
              </a:spcAft>
              <a:buClr>
                <a:srgbClr val="C00000"/>
              </a:buClr>
              <a:buSzPct val="100000"/>
              <a:buFont typeface="Wingdings" panose="05000000000000000000" pitchFamily="2" charset="2"/>
              <a:buChar char="§"/>
            </a:pPr>
            <a:r>
              <a:rPr lang="sk-SK" dirty="0">
                <a:solidFill>
                  <a:schemeClr val="tx1"/>
                </a:solidFill>
                <a:effectLst/>
                <a:latin typeface="Source Sans Pro" panose="020B0503030403020204" pitchFamily="34" charset="0"/>
                <a:ea typeface="Source Sans Pro" panose="020B0503030403020204" pitchFamily="34" charset="0"/>
                <a:cs typeface="Arial" panose="020B0604020202020204" pitchFamily="34" charset="0"/>
              </a:rPr>
              <a:t>Vecný opis skúseností partnera o obdobnými aktivitami</a:t>
            </a:r>
            <a:r>
              <a:rPr lang="sk-SK" dirty="0">
                <a:solidFill>
                  <a:schemeClr val="tx1"/>
                </a:solidFill>
                <a:latin typeface="Source Sans Pro" panose="020B0503030403020204" pitchFamily="34" charset="0"/>
                <a:ea typeface="Source Sans Pro" panose="020B0503030403020204" pitchFamily="34" charset="0"/>
                <a:cs typeface="Arial" panose="020B0604020202020204" pitchFamily="34" charset="0"/>
              </a:rPr>
              <a:t> (projekt, sektor, donor, finančný obnos, konkrétna aktivity, výstupy a pod.).</a:t>
            </a:r>
          </a:p>
          <a:p>
            <a:pPr marL="285750" marR="0" lvl="0" indent="-285750" rtl="0">
              <a:lnSpc>
                <a:spcPct val="150000"/>
              </a:lnSpc>
              <a:spcBef>
                <a:spcPts val="0"/>
              </a:spcBef>
              <a:spcAft>
                <a:spcPts val="0"/>
              </a:spcAft>
              <a:buClr>
                <a:srgbClr val="C00000"/>
              </a:buClr>
              <a:buSzPct val="100000"/>
              <a:buFont typeface="Wingdings" panose="05000000000000000000" pitchFamily="2" charset="2"/>
              <a:buChar char="§"/>
            </a:pPr>
            <a:r>
              <a:rPr lang="sk-SK" dirty="0">
                <a:solidFill>
                  <a:schemeClr val="tx1"/>
                </a:solidFill>
                <a:effectLst/>
                <a:latin typeface="Source Sans Pro" panose="020B0503030403020204" pitchFamily="34" charset="0"/>
                <a:ea typeface="Source Sans Pro" panose="020B0503030403020204" pitchFamily="34" charset="0"/>
                <a:cs typeface="Arial" panose="020B0604020202020204" pitchFamily="34" charset="0"/>
              </a:rPr>
              <a:t>Vecn</a:t>
            </a:r>
            <a:r>
              <a:rPr lang="sk-SK" dirty="0">
                <a:solidFill>
                  <a:schemeClr val="tx1"/>
                </a:solidFill>
                <a:latin typeface="Source Sans Pro" panose="020B0503030403020204" pitchFamily="34" charset="0"/>
                <a:ea typeface="Source Sans Pro" panose="020B0503030403020204" pitchFamily="34" charset="0"/>
                <a:cs typeface="Arial" panose="020B0604020202020204" pitchFamily="34" charset="0"/>
              </a:rPr>
              <a:t>ý opis konkrétnej spolupráce medzi Vami ako žiadateľom a Vaším partnerom.</a:t>
            </a:r>
          </a:p>
          <a:p>
            <a:pPr marL="285750" marR="0" lvl="0" indent="-285750" rtl="0">
              <a:lnSpc>
                <a:spcPct val="150000"/>
              </a:lnSpc>
              <a:spcBef>
                <a:spcPts val="0"/>
              </a:spcBef>
              <a:spcAft>
                <a:spcPts val="0"/>
              </a:spcAft>
              <a:buClr>
                <a:srgbClr val="C00000"/>
              </a:buClr>
              <a:buSzPct val="100000"/>
              <a:buFont typeface="Wingdings" panose="05000000000000000000" pitchFamily="2" charset="2"/>
              <a:buChar char="§"/>
            </a:pPr>
            <a:r>
              <a:rPr lang="sk-SK" dirty="0">
                <a:solidFill>
                  <a:schemeClr val="tx1"/>
                </a:solidFill>
                <a:effectLst/>
                <a:latin typeface="Source Sans Pro" panose="020B0503030403020204" pitchFamily="34" charset="0"/>
                <a:ea typeface="Source Sans Pro" panose="020B0503030403020204" pitchFamily="34" charset="0"/>
                <a:cs typeface="Arial" panose="020B0604020202020204" pitchFamily="34" charset="0"/>
              </a:rPr>
              <a:t>Identifikovať všetkých partnerov</a:t>
            </a:r>
            <a:r>
              <a:rPr lang="sk-SK" dirty="0">
                <a:solidFill>
                  <a:schemeClr val="tx1"/>
                </a:solidFill>
                <a:latin typeface="Source Sans Pro" panose="020B0503030403020204" pitchFamily="34" charset="0"/>
                <a:ea typeface="Source Sans Pro" panose="020B0503030403020204" pitchFamily="34" charset="0"/>
                <a:cs typeface="Arial" panose="020B0604020202020204" pitchFamily="34" charset="0"/>
              </a:rPr>
              <a:t>. Ak ich máte viac, je potrebné nakopírovať si tabuľku.</a:t>
            </a:r>
            <a:endParaRPr lang="sk-SK" dirty="0">
              <a:solidFill>
                <a:schemeClr val="tx1"/>
              </a:solidFill>
              <a:effectLst/>
              <a:latin typeface="Source Sans Pro" panose="020B0503030403020204" pitchFamily="34" charset="0"/>
              <a:ea typeface="Source Sans Pro" panose="020B0503030403020204" pitchFamily="34" charset="0"/>
              <a:cs typeface="Arial" panose="020B0604020202020204" pitchFamily="34" charset="0"/>
            </a:endParaRPr>
          </a:p>
        </p:txBody>
      </p:sp>
      <p:pic>
        <p:nvPicPr>
          <p:cNvPr id="339" name="Google Shape;339;gc3692f58e4_0_51"/>
          <p:cNvPicPr preferRelativeResize="0"/>
          <p:nvPr/>
        </p:nvPicPr>
        <p:blipFill rotWithShape="1">
          <a:blip r:embed="rId6">
            <a:alphaModFix/>
          </a:blip>
          <a:srcRect l="4287" r="4296"/>
          <a:stretch/>
        </p:blipFill>
        <p:spPr>
          <a:xfrm>
            <a:off x="5646275" y="0"/>
            <a:ext cx="1207168" cy="628651"/>
          </a:xfrm>
          <a:prstGeom prst="rect">
            <a:avLst/>
          </a:prstGeom>
          <a:noFill/>
          <a:ln>
            <a:noFill/>
          </a:ln>
        </p:spPr>
      </p:pic>
      <p:pic>
        <p:nvPicPr>
          <p:cNvPr id="340" name="Google Shape;340;gc3692f58e4_0_51"/>
          <p:cNvPicPr preferRelativeResize="0"/>
          <p:nvPr/>
        </p:nvPicPr>
        <p:blipFill rotWithShape="1">
          <a:blip r:embed="rId7">
            <a:alphaModFix/>
          </a:blip>
          <a:srcRect/>
          <a:stretch/>
        </p:blipFill>
        <p:spPr>
          <a:xfrm>
            <a:off x="7010400" y="125601"/>
            <a:ext cx="1826694" cy="503048"/>
          </a:xfrm>
          <a:prstGeom prst="rect">
            <a:avLst/>
          </a:prstGeom>
          <a:noFill/>
          <a:ln>
            <a:noFill/>
          </a:ln>
        </p:spPr>
      </p:pic>
      <p:pic>
        <p:nvPicPr>
          <p:cNvPr id="4" name="Obrázok 3">
            <a:extLst>
              <a:ext uri="{FF2B5EF4-FFF2-40B4-BE49-F238E27FC236}">
                <a16:creationId xmlns:a16="http://schemas.microsoft.com/office/drawing/2014/main" id="{8091C21F-2104-8F60-1E37-7CA7E807AF2C}"/>
              </a:ext>
            </a:extLst>
          </p:cNvPr>
          <p:cNvPicPr>
            <a:picLocks noChangeAspect="1"/>
          </p:cNvPicPr>
          <p:nvPr/>
        </p:nvPicPr>
        <p:blipFill>
          <a:blip r:embed="rId8"/>
          <a:stretch>
            <a:fillRect/>
          </a:stretch>
        </p:blipFill>
        <p:spPr>
          <a:xfrm>
            <a:off x="1062856" y="3056997"/>
            <a:ext cx="7247091" cy="1451617"/>
          </a:xfrm>
          <a:prstGeom prst="rect">
            <a:avLst/>
          </a:prstGeom>
        </p:spPr>
      </p:pic>
      <p:pic>
        <p:nvPicPr>
          <p:cNvPr id="54" name="Zvuk 53">
            <a:hlinkClick r:id="" action="ppaction://media"/>
            <a:extLst>
              <a:ext uri="{FF2B5EF4-FFF2-40B4-BE49-F238E27FC236}">
                <a16:creationId xmlns:a16="http://schemas.microsoft.com/office/drawing/2014/main" id="{8E008B02-6502-4E54-817D-1274CD7180B9}"/>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76563" t="-76563" r="-76563" b="-76563"/>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455106464"/>
      </p:ext>
    </p:extLst>
  </p:cSld>
  <p:clrMapOvr>
    <a:masterClrMapping/>
  </p:clrMapOvr>
  <mc:AlternateContent xmlns:mc="http://schemas.openxmlformats.org/markup-compatibility/2006" xmlns:p14="http://schemas.microsoft.com/office/powerpoint/2010/main">
    <mc:Choice Requires="p14">
      <p:transition spd="slow" p14:dur="2000" advTm="84931"/>
    </mc:Choice>
    <mc:Fallback xmlns="">
      <p:transition spd="slow" advTm="849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5">
            <a:alphaModFix/>
          </a:blip>
          <a:stretch>
            <a:fillRect/>
          </a:stretch>
        </a:blipFill>
        <a:effectLst/>
      </p:bgPr>
    </p:bg>
    <p:spTree>
      <p:nvGrpSpPr>
        <p:cNvPr id="1" name="Shape 290"/>
        <p:cNvGrpSpPr/>
        <p:nvPr/>
      </p:nvGrpSpPr>
      <p:grpSpPr>
        <a:xfrm>
          <a:off x="0" y="0"/>
          <a:ext cx="0" cy="0"/>
          <a:chOff x="0" y="0"/>
          <a:chExt cx="0" cy="0"/>
        </a:xfrm>
      </p:grpSpPr>
      <p:sp>
        <p:nvSpPr>
          <p:cNvPr id="291" name="Google Shape;291;gc3692f58e4_0_25"/>
          <p:cNvSpPr txBox="1">
            <a:spLocks noGrp="1"/>
          </p:cNvSpPr>
          <p:nvPr>
            <p:ph type="subTitle" idx="4294967295"/>
          </p:nvPr>
        </p:nvSpPr>
        <p:spPr>
          <a:xfrm>
            <a:off x="306906" y="1035173"/>
            <a:ext cx="6406342" cy="771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17375E"/>
              </a:buClr>
              <a:buSzPts val="3200"/>
              <a:buFont typeface="Arial"/>
              <a:buNone/>
            </a:pPr>
            <a:r>
              <a:rPr lang="sk-SK" sz="1800" b="1" i="0" u="none" strike="noStrike" cap="none" dirty="0">
                <a:solidFill>
                  <a:srgbClr val="195091"/>
                </a:solidFill>
                <a:latin typeface="Source Sans Pro"/>
                <a:ea typeface="Source Sans Pro"/>
                <a:cs typeface="Source Sans Pro"/>
                <a:sym typeface="Source Sans Pro"/>
              </a:rPr>
              <a:t>4. Stručný popis projektu</a:t>
            </a:r>
            <a:endParaRPr sz="1800" b="1" i="0" u="none" strike="noStrike" cap="none" dirty="0">
              <a:solidFill>
                <a:srgbClr val="195091"/>
              </a:solidFill>
              <a:latin typeface="Source Sans Pro"/>
              <a:ea typeface="Source Sans Pro"/>
              <a:cs typeface="Source Sans Pro"/>
              <a:sym typeface="Source Sans Pro"/>
            </a:endParaRPr>
          </a:p>
        </p:txBody>
      </p:sp>
      <p:pic>
        <p:nvPicPr>
          <p:cNvPr id="295" name="Google Shape;295;gc3692f58e4_0_25"/>
          <p:cNvPicPr preferRelativeResize="0"/>
          <p:nvPr/>
        </p:nvPicPr>
        <p:blipFill rotWithShape="1">
          <a:blip r:embed="rId6">
            <a:alphaModFix/>
          </a:blip>
          <a:srcRect l="4287" r="4296"/>
          <a:stretch/>
        </p:blipFill>
        <p:spPr>
          <a:xfrm>
            <a:off x="5646275" y="0"/>
            <a:ext cx="1207168" cy="628651"/>
          </a:xfrm>
          <a:prstGeom prst="rect">
            <a:avLst/>
          </a:prstGeom>
          <a:noFill/>
          <a:ln>
            <a:noFill/>
          </a:ln>
        </p:spPr>
      </p:pic>
      <p:pic>
        <p:nvPicPr>
          <p:cNvPr id="296" name="Google Shape;296;gc3692f58e4_0_25"/>
          <p:cNvPicPr preferRelativeResize="0"/>
          <p:nvPr/>
        </p:nvPicPr>
        <p:blipFill rotWithShape="1">
          <a:blip r:embed="rId7">
            <a:alphaModFix/>
          </a:blip>
          <a:srcRect/>
          <a:stretch/>
        </p:blipFill>
        <p:spPr>
          <a:xfrm>
            <a:off x="7010400" y="125601"/>
            <a:ext cx="1826694" cy="503048"/>
          </a:xfrm>
          <a:prstGeom prst="rect">
            <a:avLst/>
          </a:prstGeom>
          <a:noFill/>
          <a:ln>
            <a:noFill/>
          </a:ln>
        </p:spPr>
      </p:pic>
      <p:pic>
        <p:nvPicPr>
          <p:cNvPr id="6" name="Obrázok 5">
            <a:extLst>
              <a:ext uri="{FF2B5EF4-FFF2-40B4-BE49-F238E27FC236}">
                <a16:creationId xmlns:a16="http://schemas.microsoft.com/office/drawing/2014/main" id="{2F07E36F-3D9F-8325-767D-BD957CEA1115}"/>
              </a:ext>
            </a:extLst>
          </p:cNvPr>
          <p:cNvPicPr>
            <a:picLocks noChangeAspect="1"/>
          </p:cNvPicPr>
          <p:nvPr/>
        </p:nvPicPr>
        <p:blipFill>
          <a:blip r:embed="rId8"/>
          <a:stretch>
            <a:fillRect/>
          </a:stretch>
        </p:blipFill>
        <p:spPr>
          <a:xfrm>
            <a:off x="3806911" y="1045125"/>
            <a:ext cx="5030183" cy="3810264"/>
          </a:xfrm>
          <a:prstGeom prst="rect">
            <a:avLst/>
          </a:prstGeom>
        </p:spPr>
      </p:pic>
      <p:pic>
        <p:nvPicPr>
          <p:cNvPr id="14" name="Zvuk 13">
            <a:hlinkClick r:id="" action="ppaction://media"/>
            <a:extLst>
              <a:ext uri="{FF2B5EF4-FFF2-40B4-BE49-F238E27FC236}">
                <a16:creationId xmlns:a16="http://schemas.microsoft.com/office/drawing/2014/main" id="{5DEE362E-AEEB-8585-FE25-8397E34AFE9E}"/>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76563" t="-76563" r="-76563" b="-76563"/>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75949"/>
    </mc:Choice>
    <mc:Fallback xmlns="">
      <p:transition spd="slow" advTm="759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theme/theme1.xml><?xml version="1.0" encoding="utf-8"?>
<a:theme xmlns:a="http://schemas.openxmlformats.org/drawingml/2006/main" name="Motív Offic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2295</TotalTime>
  <Words>1879</Words>
  <Application>Microsoft Office PowerPoint</Application>
  <PresentationFormat>Prezentácia na obrazovke (16:9)</PresentationFormat>
  <Paragraphs>172</Paragraphs>
  <Slides>20</Slides>
  <Notes>20</Notes>
  <HiddenSlides>0</HiddenSlides>
  <MMClips>20</MMClips>
  <ScaleCrop>false</ScaleCrop>
  <HeadingPairs>
    <vt:vector size="6" baseType="variant">
      <vt:variant>
        <vt:lpstr>Použité písma</vt:lpstr>
      </vt:variant>
      <vt:variant>
        <vt:i4>5</vt:i4>
      </vt:variant>
      <vt:variant>
        <vt:lpstr>Motív</vt:lpstr>
      </vt:variant>
      <vt:variant>
        <vt:i4>1</vt:i4>
      </vt:variant>
      <vt:variant>
        <vt:lpstr>Nadpisy snímok</vt:lpstr>
      </vt:variant>
      <vt:variant>
        <vt:i4>20</vt:i4>
      </vt:variant>
    </vt:vector>
  </HeadingPairs>
  <TitlesOfParts>
    <vt:vector size="26" baseType="lpstr">
      <vt:lpstr>Source Sans Pro Black</vt:lpstr>
      <vt:lpstr>Source Sans Pro</vt:lpstr>
      <vt:lpstr>Wingdings</vt:lpstr>
      <vt:lpstr>Calibri</vt:lpstr>
      <vt:lpstr>Arial</vt:lpstr>
      <vt:lpstr>Motív Office</vt:lpstr>
      <vt:lpstr>Prezentácia programu PowerPoint</vt:lpstr>
      <vt:lpstr>Prezentácia programu PowerPoint</vt:lpstr>
      <vt:lpstr>Prezentácia programu PowerPoint</vt:lpstr>
      <vt:lpstr>Prezentácia programu PowerPoint</vt:lpstr>
      <vt:lpstr>Podávanie žiadosti</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Prezentácia programu PowerPoint</dc:title>
  <dc:creator>evak</dc:creator>
  <cp:lastModifiedBy>Mária Káčeriková</cp:lastModifiedBy>
  <cp:revision>49</cp:revision>
  <dcterms:created xsi:type="dcterms:W3CDTF">2014-07-07T08:31:40Z</dcterms:created>
  <dcterms:modified xsi:type="dcterms:W3CDTF">2026-04-10T12:14:01Z</dcterms:modified>
</cp:coreProperties>
</file>