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73" r:id="rId3"/>
    <p:sldId id="294" r:id="rId4"/>
    <p:sldId id="292" r:id="rId5"/>
    <p:sldId id="291" r:id="rId6"/>
    <p:sldId id="269" r:id="rId7"/>
  </p:sldIdLst>
  <p:sldSz cx="9144000" cy="5143500" type="screen16x9"/>
  <p:notesSz cx="6797675" cy="9926638"/>
  <p:embeddedFontLst>
    <p:embeddedFont>
      <p:font typeface="Source Sans Pro" panose="020B0503030403020204" pitchFamily="34" charset="0"/>
      <p:regular r:id="rId9"/>
      <p:bold r:id="rId10"/>
      <p:italic r:id="rId11"/>
      <p:boldItalic r:id="rId12"/>
    </p:embeddedFont>
    <p:embeddedFont>
      <p:font typeface="Source Sans Pro Black" panose="020B0803030403020204" pitchFamily="34" charset="0"/>
      <p:bold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IYjce3grUbwsJNn42tvL4kdY7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86405" autoAdjust="0"/>
  </p:normalViewPr>
  <p:slideViewPr>
    <p:cSldViewPr snapToGrid="0">
      <p:cViewPr varScale="1">
        <p:scale>
          <a:sx n="205" d="100"/>
          <a:sy n="205" d="100"/>
        </p:scale>
        <p:origin x="35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73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33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49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3692f58e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gc3692f58e4_0_17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6" name="Google Shape;256;gc3692f58e4_0_17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68275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65091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6866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sk-SK" sz="3600"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7326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3692f58e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gc3692f58e4_0_12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417" name="Google Shape;417;gc3692f58e4_0_12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c3692f58e4_0_176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18325" y="1341950"/>
            <a:ext cx="3163100" cy="1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c3692f58e4_0_176"/>
          <p:cNvSpPr txBox="1"/>
          <p:nvPr/>
        </p:nvSpPr>
        <p:spPr>
          <a:xfrm>
            <a:off x="909650" y="3468914"/>
            <a:ext cx="6196221" cy="127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Časová oprávnenosť realizácie projektu</a:t>
            </a:r>
          </a:p>
          <a:p>
            <a:pPr>
              <a:buSzPts val="2700"/>
            </a:pPr>
            <a:endParaRPr lang="sk-SK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buSzPts val="2700"/>
            </a:pPr>
            <a:r>
              <a:rPr lang="en-US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SlovakAid</a:t>
            </a:r>
            <a:r>
              <a:rPr lang="en-US" b="1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US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IDEA SLOVAK</a:t>
            </a:r>
            <a:r>
              <a:rPr lang="sk-SK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</a:t>
            </a:r>
          </a:p>
          <a:p>
            <a:pPr>
              <a:buSzPts val="2700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www.slovakaid.sk</a:t>
            </a:r>
            <a:endParaRPr lang="en-US" dirty="0"/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0E3F1C34-4E43-E45C-B2DB-273546150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66147" t="-66147" r="-66147" b="-66147"/>
          <a:stretch>
            <a:fillRect/>
          </a:stretch>
        </p:blipFill>
        <p:spPr>
          <a:xfrm>
            <a:off x="8091713" y="4011385"/>
            <a:ext cx="1132115" cy="113211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9"/>
    </mc:Choice>
    <mc:Fallback xmlns="">
      <p:transition spd="slow" advTm="3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obuv, džínsy, nohavice&#10;&#10;Obsah vygenerovaný pomocou AI môže byť nesprávny.">
            <a:extLst>
              <a:ext uri="{FF2B5EF4-FFF2-40B4-BE49-F238E27FC236}">
                <a16:creationId xmlns:a16="http://schemas.microsoft.com/office/drawing/2014/main" id="{D9FF8CFF-620F-FBE8-FF2A-2A90AC249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247" y="2778849"/>
            <a:ext cx="3694158" cy="2327759"/>
          </a:xfrm>
          <a:prstGeom prst="rect">
            <a:avLst/>
          </a:prstGeom>
        </p:spPr>
      </p:pic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04504" y="958208"/>
            <a:ext cx="7819244" cy="50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17375E"/>
              </a:buClr>
              <a:buNone/>
            </a:pPr>
            <a:r>
              <a:rPr lang="sk-SK" alt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</a:rPr>
              <a:t>CELKOVÁ DOBA TRVANIA PROJEKTU</a:t>
            </a:r>
            <a:endParaRPr lang="sk-SK" sz="2400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15864" y="1570569"/>
            <a:ext cx="5465363" cy="342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 algn="just">
              <a:buNone/>
            </a:pPr>
            <a:r>
              <a:rPr lang="sk-SK" altLang="sk-SK" sz="1600" dirty="0">
                <a:solidFill>
                  <a:srgbClr val="0B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Celková doba trvania projektu:</a:t>
            </a:r>
            <a:r>
              <a:rPr lang="sk-SK" altLang="sk-SK" sz="1600" b="1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</a:p>
          <a:p>
            <a:pPr marL="25400" indent="0" algn="just">
              <a:buNone/>
            </a:pPr>
            <a:r>
              <a:rPr lang="sk-SK" altLang="sk-SK" sz="14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 realizácie projektu</a:t>
            </a:r>
            <a:r>
              <a:rPr lang="sk-SK" altLang="sk-SK" sz="1400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  <a:r>
              <a:rPr lang="sk-SK" altLang="sk-SK" sz="1400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+ </a:t>
            </a:r>
            <a:r>
              <a:rPr lang="sk-SK" altLang="sk-SK" sz="14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</a:t>
            </a:r>
            <a:r>
              <a:rPr lang="sk-SK" altLang="sk-SK" sz="1400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  <a:r>
              <a:rPr lang="sk-SK" altLang="sk-SK" sz="14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administratívneho ukončenia projektu</a:t>
            </a:r>
          </a:p>
          <a:p>
            <a:pPr marL="25400" indent="0" algn="just">
              <a:buNone/>
            </a:pPr>
            <a:endParaRPr lang="sk-SK" altLang="sk-SK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5400" indent="0" algn="just">
              <a:buNone/>
            </a:pPr>
            <a:r>
              <a:rPr lang="sk-SK" altLang="sk-SK" sz="14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 realizácie projektu: </a:t>
            </a:r>
          </a:p>
          <a:p>
            <a:pPr marL="25400" indent="0" algn="just">
              <a:buNone/>
            </a:pPr>
            <a:r>
              <a:rPr lang="sk-SK" altLang="sk-SK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realizácia aktivít + príprava záverečnej správy a vyúčtovania</a:t>
            </a:r>
          </a:p>
          <a:p>
            <a:pPr marL="25400" indent="0" algn="just">
              <a:buNone/>
            </a:pPr>
            <a:endParaRPr lang="sk-SK" altLang="sk-SK" sz="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  <a:p>
            <a:pPr marL="25400" indent="0">
              <a:buNone/>
            </a:pPr>
            <a:r>
              <a:rPr lang="sk-SK" altLang="sk-SK" sz="1400" b="1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Realizácia aktivít </a:t>
            </a:r>
            <a:r>
              <a:rPr lang="sk-SK" altLang="sk-SK" sz="14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- </a:t>
            </a:r>
            <a:r>
              <a:rPr lang="sk-SK" sz="1400" dirty="0"/>
              <a:t>realizácia aktivít, monitorovanie, zber dát, čerpanie dotácie, predkladanie priebežných správ a priebežného vyúčtovania, vznik a úhrada nákladov</a:t>
            </a:r>
          </a:p>
          <a:p>
            <a:pPr marL="25400" indent="0">
              <a:buNone/>
            </a:pPr>
            <a:endParaRPr lang="sk-SK" altLang="sk-SK" sz="100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r>
              <a:rPr lang="sk-SK" sz="1400" b="1" dirty="0"/>
              <a:t>Príprava záverečnej správy a vyúčtovania </a:t>
            </a:r>
            <a:r>
              <a:rPr lang="sk-SK" sz="1400" dirty="0"/>
              <a:t>- vznik a úhrada nákladov na riadiaci personál prijímateľa a partnera (rozpočtová skupina 1.1.6.) a úhrada nákladov spojených s projektovými aktivitami, </a:t>
            </a:r>
            <a:r>
              <a:rPr lang="sk-SK" sz="1400" b="1" dirty="0">
                <a:solidFill>
                  <a:srgbClr val="C00000"/>
                </a:solidFill>
              </a:rPr>
              <a:t>NIE ich vznik</a:t>
            </a:r>
            <a:endParaRPr lang="sk-SK" altLang="sk-SK" sz="1400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endParaRPr lang="sk-SK" altLang="sk-SK" sz="1400" dirty="0"/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7">
            <a:alphaModFix/>
          </a:blip>
          <a:srcRect l="4287" r="4296"/>
          <a:stretch/>
        </p:blipFill>
        <p:spPr>
          <a:xfrm>
            <a:off x="5646275" y="1704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0400" y="14264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Zvuk 37">
            <a:hlinkClick r:id="" action="ppaction://media"/>
            <a:extLst>
              <a:ext uri="{FF2B5EF4-FFF2-40B4-BE49-F238E27FC236}">
                <a16:creationId xmlns:a16="http://schemas.microsoft.com/office/drawing/2014/main" id="{B631480C-2B39-511E-5D39-69500B40D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411" t="-26411" r="-26411" b="-26411"/>
          <a:stretch>
            <a:fillRect/>
          </a:stretch>
        </p:blipFill>
        <p:spPr>
          <a:xfrm>
            <a:off x="8367611" y="825775"/>
            <a:ext cx="744794" cy="7447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74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16"/>
    </mc:Choice>
    <mc:Fallback xmlns="">
      <p:transition spd="slow" advTm="9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obuv, džínsy, nohavice&#10;&#10;Obsah vygenerovaný pomocou AI môže byť nesprávny.">
            <a:extLst>
              <a:ext uri="{FF2B5EF4-FFF2-40B4-BE49-F238E27FC236}">
                <a16:creationId xmlns:a16="http://schemas.microsoft.com/office/drawing/2014/main" id="{D9FF8CFF-620F-FBE8-FF2A-2A90AC249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247" y="2778849"/>
            <a:ext cx="3694158" cy="2327759"/>
          </a:xfrm>
          <a:prstGeom prst="rect">
            <a:avLst/>
          </a:prstGeom>
        </p:spPr>
      </p:pic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04504" y="958208"/>
            <a:ext cx="7819244" cy="50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17375E"/>
              </a:buClr>
              <a:buNone/>
            </a:pPr>
            <a:r>
              <a:rPr lang="sk-SK" alt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</a:rPr>
              <a:t>CELKOVÁ DOBA TRVANIA PROJEKTU</a:t>
            </a:r>
            <a:endParaRPr lang="sk-SK" sz="2400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15863" y="1489293"/>
            <a:ext cx="6737579" cy="153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 algn="just">
              <a:buNone/>
            </a:pPr>
            <a:r>
              <a:rPr lang="sk-SK" altLang="sk-SK" sz="1600" dirty="0">
                <a:solidFill>
                  <a:srgbClr val="0B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Celková doba trvania projektu:</a:t>
            </a:r>
            <a:r>
              <a:rPr lang="sk-SK" altLang="sk-SK" sz="1600" b="1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</a:p>
          <a:p>
            <a:pPr marL="25400" indent="0" algn="just">
              <a:buNone/>
            </a:pPr>
            <a:r>
              <a:rPr lang="sk-SK" altLang="sk-SK" sz="14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 realizácie projektu</a:t>
            </a:r>
            <a:r>
              <a:rPr lang="sk-SK" altLang="sk-SK" sz="1400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  <a:r>
              <a:rPr lang="sk-SK" altLang="sk-SK" sz="1400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+ </a:t>
            </a:r>
            <a:r>
              <a:rPr lang="sk-SK" altLang="sk-SK" sz="14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</a:t>
            </a:r>
            <a:r>
              <a:rPr lang="sk-SK" altLang="sk-SK" sz="1400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  <a:r>
              <a:rPr lang="sk-SK" altLang="sk-SK" sz="14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administratívneho ukončenia projektu</a:t>
            </a:r>
          </a:p>
          <a:p>
            <a:pPr marL="25400" indent="0" algn="just">
              <a:buNone/>
            </a:pPr>
            <a:endParaRPr lang="sk-SK" altLang="sk-SK" sz="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5400" indent="0" algn="just">
              <a:buNone/>
            </a:pPr>
            <a:r>
              <a:rPr lang="sk-SK" altLang="sk-SK" sz="1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 administratívneho ukončenia projektu :</a:t>
            </a:r>
            <a:r>
              <a:rPr lang="sk-SK" altLang="sk-SK" sz="14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</a:p>
          <a:p>
            <a:pPr marL="25400" indent="0" algn="just">
              <a:buNone/>
            </a:pPr>
            <a:r>
              <a:rPr lang="sk-SK" sz="1400" dirty="0"/>
              <a:t>odovzdanie záverečnej správy a vyúčtovania + kontrola SAMRS + finančné vysporiadanie</a:t>
            </a:r>
            <a:endParaRPr lang="sk-SK" altLang="sk-SK" sz="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7">
            <a:alphaModFix/>
          </a:blip>
          <a:srcRect l="4287" r="4296"/>
          <a:stretch/>
        </p:blipFill>
        <p:spPr>
          <a:xfrm>
            <a:off x="5646275" y="1704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0400" y="14264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vuk 31">
            <a:hlinkClick r:id="" action="ppaction://media"/>
            <a:extLst>
              <a:ext uri="{FF2B5EF4-FFF2-40B4-BE49-F238E27FC236}">
                <a16:creationId xmlns:a16="http://schemas.microsoft.com/office/drawing/2014/main" id="{3B7D1B32-D42A-DC19-36AA-A2F1A05EF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411" t="-26411" r="-26411" b="-26411"/>
          <a:stretch>
            <a:fillRect/>
          </a:stretch>
        </p:blipFill>
        <p:spPr>
          <a:xfrm>
            <a:off x="8367611" y="825775"/>
            <a:ext cx="744794" cy="744794"/>
          </a:xfrm>
          <a:prstGeom prst="ellipse">
            <a:avLst/>
          </a:prstGeom>
        </p:spPr>
      </p:pic>
      <p:sp>
        <p:nvSpPr>
          <p:cNvPr id="2" name="Google Shape;292;gc3692f58e4_0_25">
            <a:extLst>
              <a:ext uri="{FF2B5EF4-FFF2-40B4-BE49-F238E27FC236}">
                <a16:creationId xmlns:a16="http://schemas.microsoft.com/office/drawing/2014/main" id="{78311FA1-00EE-9C94-BBD2-9A7D2D5FBDFB}"/>
              </a:ext>
            </a:extLst>
          </p:cNvPr>
          <p:cNvSpPr txBox="1">
            <a:spLocks/>
          </p:cNvSpPr>
          <p:nvPr/>
        </p:nvSpPr>
        <p:spPr>
          <a:xfrm>
            <a:off x="115863" y="3023289"/>
            <a:ext cx="5580476" cy="181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None/>
            </a:pPr>
            <a:r>
              <a:rPr lang="sk-SK" sz="1200" b="1" dirty="0"/>
              <a:t>Odovzdanie záverečnej správy a vyúčtovania</a:t>
            </a:r>
            <a:r>
              <a:rPr lang="sk-SK" sz="1200" dirty="0"/>
              <a:t> </a:t>
            </a:r>
            <a:r>
              <a:rPr lang="sk-SK" altLang="sk-SK" sz="12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– </a:t>
            </a:r>
            <a:r>
              <a:rPr lang="sk-SK" sz="1200" dirty="0"/>
              <a:t>výlučne posledná úhrada nákladov na riadiaci personál z obdobia prípravy záverečnej správy a vyúčtovania projektu</a:t>
            </a:r>
            <a:endParaRPr lang="sk-SK" altLang="sk-SK" sz="100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endParaRPr lang="sk-SK" sz="100" b="1" dirty="0"/>
          </a:p>
          <a:p>
            <a:pPr marL="25400" indent="0">
              <a:buNone/>
            </a:pPr>
            <a:r>
              <a:rPr lang="sk-SK" sz="1200" b="1" dirty="0"/>
              <a:t>Kontrola SAMRS </a:t>
            </a:r>
            <a:r>
              <a:rPr lang="sk-SK" sz="1200" dirty="0"/>
              <a:t>- obdobie od predloženia záverečnej správy a vyúčtovania až po prijatie správy audítora a ukončenie finančnej kontroly zo strany SAMRS</a:t>
            </a:r>
            <a:endParaRPr lang="sk-SK" sz="1200" b="1" dirty="0">
              <a:solidFill>
                <a:srgbClr val="C00000"/>
              </a:solidFill>
            </a:endParaRPr>
          </a:p>
          <a:p>
            <a:pPr marL="25400" indent="0">
              <a:buNone/>
            </a:pPr>
            <a:endParaRPr lang="sk-SK" sz="100" b="1" dirty="0">
              <a:solidFill>
                <a:schemeClr val="tx1"/>
              </a:solidFill>
            </a:endParaRPr>
          </a:p>
          <a:p>
            <a:pPr marL="25400" indent="0">
              <a:buNone/>
            </a:pPr>
            <a:r>
              <a:rPr lang="sk-SK" sz="1200" b="1" dirty="0">
                <a:solidFill>
                  <a:schemeClr val="tx1"/>
                </a:solidFill>
              </a:rPr>
              <a:t>Finančné vysporiadanie </a:t>
            </a:r>
            <a:r>
              <a:rPr lang="sk-SK" sz="1200" dirty="0"/>
              <a:t>- obdobie od ukončenia finančnej kontroly až po úplné ukončenie projektu, teda prijatie poslednej splátky prijímateľom alebo vrátenie finančných prostriedkov zo strany prijímateľa SAMRS</a:t>
            </a:r>
            <a:endParaRPr lang="sk-SK" altLang="sk-SK" sz="1200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841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4"/>
    </mc:Choice>
    <mc:Fallback xmlns="">
      <p:transition spd="slow" advTm="9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04503" y="1063505"/>
            <a:ext cx="8812282" cy="50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Clr>
                <a:srgbClr val="17375E"/>
              </a:buClr>
              <a:buNone/>
            </a:pPr>
            <a:r>
              <a:rPr lang="sk-SK" alt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</a:rPr>
              <a:t>CELKOVÁ DOBA TRVANIA PROJEKTU</a:t>
            </a:r>
            <a:endParaRPr lang="sk-SK" sz="2400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1704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4264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Zvuk 54">
            <a:hlinkClick r:id="" action="ppaction://media"/>
            <a:extLst>
              <a:ext uri="{FF2B5EF4-FFF2-40B4-BE49-F238E27FC236}">
                <a16:creationId xmlns:a16="http://schemas.microsoft.com/office/drawing/2014/main" id="{E670626E-05E9-1597-6AE0-BBC9CA48F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411" t="-26411" r="-26411" b="-26411"/>
          <a:stretch>
            <a:fillRect/>
          </a:stretch>
        </p:blipFill>
        <p:spPr>
          <a:xfrm>
            <a:off x="8367611" y="825775"/>
            <a:ext cx="744794" cy="744794"/>
          </a:xfrm>
          <a:prstGeom prst="ellipse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68F85BBC-C370-9D28-B34B-A1E0117A20DB}"/>
              </a:ext>
            </a:extLst>
          </p:cNvPr>
          <p:cNvCxnSpPr>
            <a:cxnSpLocks/>
          </p:cNvCxnSpPr>
          <p:nvPr/>
        </p:nvCxnSpPr>
        <p:spPr>
          <a:xfrm>
            <a:off x="947057" y="3126661"/>
            <a:ext cx="6844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ál 8">
            <a:extLst>
              <a:ext uri="{FF2B5EF4-FFF2-40B4-BE49-F238E27FC236}">
                <a16:creationId xmlns:a16="http://schemas.microsoft.com/office/drawing/2014/main" id="{395C6FE9-E1D9-00A6-29E4-92270A026D43}"/>
              </a:ext>
            </a:extLst>
          </p:cNvPr>
          <p:cNvSpPr/>
          <p:nvPr/>
        </p:nvSpPr>
        <p:spPr>
          <a:xfrm>
            <a:off x="851730" y="305466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85FDB7B-7A4C-ABB3-8B31-843B7355A027}"/>
              </a:ext>
            </a:extLst>
          </p:cNvPr>
          <p:cNvSpPr/>
          <p:nvPr/>
        </p:nvSpPr>
        <p:spPr>
          <a:xfrm>
            <a:off x="2617492" y="305466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99C3743-74F2-DC31-4F6E-0B90106FB6F0}"/>
              </a:ext>
            </a:extLst>
          </p:cNvPr>
          <p:cNvSpPr/>
          <p:nvPr/>
        </p:nvSpPr>
        <p:spPr>
          <a:xfrm>
            <a:off x="3904801" y="305466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2CBA4E6E-8692-3843-AC87-4396F74BAD66}"/>
              </a:ext>
            </a:extLst>
          </p:cNvPr>
          <p:cNvSpPr/>
          <p:nvPr/>
        </p:nvSpPr>
        <p:spPr>
          <a:xfrm>
            <a:off x="5224977" y="305466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A3DD2B59-7836-0A62-A8B2-9FE438B22AE4}"/>
              </a:ext>
            </a:extLst>
          </p:cNvPr>
          <p:cNvSpPr/>
          <p:nvPr/>
        </p:nvSpPr>
        <p:spPr>
          <a:xfrm>
            <a:off x="6581192" y="305466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A433BF0B-067D-A374-C21E-32404253C5F2}"/>
              </a:ext>
            </a:extLst>
          </p:cNvPr>
          <p:cNvSpPr/>
          <p:nvPr/>
        </p:nvSpPr>
        <p:spPr>
          <a:xfrm>
            <a:off x="7719063" y="305466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450A91C-E92F-5059-2FA5-F04A9229D411}"/>
              </a:ext>
            </a:extLst>
          </p:cNvPr>
          <p:cNvSpPr txBox="1"/>
          <p:nvPr/>
        </p:nvSpPr>
        <p:spPr>
          <a:xfrm>
            <a:off x="663966" y="3270661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začiatok </a:t>
            </a:r>
          </a:p>
          <a:p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projektu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BDD12876-146D-DCBE-6C68-6078768C0731}"/>
              </a:ext>
            </a:extLst>
          </p:cNvPr>
          <p:cNvSpPr txBox="1"/>
          <p:nvPr/>
        </p:nvSpPr>
        <p:spPr>
          <a:xfrm>
            <a:off x="2371881" y="3270661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ukončenie 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aktivít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FD05711C-EA89-7F34-B29C-857F7D9262F8}"/>
              </a:ext>
            </a:extLst>
          </p:cNvPr>
          <p:cNvSpPr txBox="1"/>
          <p:nvPr/>
        </p:nvSpPr>
        <p:spPr>
          <a:xfrm>
            <a:off x="3121662" y="3098744"/>
            <a:ext cx="41870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mesiac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8BA84F61-6886-2323-E7F2-B7BFCDBB5337}"/>
              </a:ext>
            </a:extLst>
          </p:cNvPr>
          <p:cNvSpPr txBox="1"/>
          <p:nvPr/>
        </p:nvSpPr>
        <p:spPr>
          <a:xfrm>
            <a:off x="7463088" y="3270661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ukončenie 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projektu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913A9517-771D-5499-C2E2-348E2E809F9E}"/>
              </a:ext>
            </a:extLst>
          </p:cNvPr>
          <p:cNvSpPr txBox="1"/>
          <p:nvPr/>
        </p:nvSpPr>
        <p:spPr>
          <a:xfrm>
            <a:off x="6352927" y="3268021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ukončenie 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finančnej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kontroly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04D45CD5-83F2-1805-40C1-E3D6FBD0DED8}"/>
              </a:ext>
            </a:extLst>
          </p:cNvPr>
          <p:cNvSpPr txBox="1"/>
          <p:nvPr/>
        </p:nvSpPr>
        <p:spPr>
          <a:xfrm>
            <a:off x="5016160" y="3268021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začiatok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finančnej</a:t>
            </a:r>
          </a:p>
          <a:p>
            <a:pPr algn="ctr"/>
            <a:r>
              <a:rPr lang="sk-SK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kontroly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59B64393-2BFE-7503-434C-5E690E407C12}"/>
              </a:ext>
            </a:extLst>
          </p:cNvPr>
          <p:cNvSpPr txBox="1"/>
          <p:nvPr/>
        </p:nvSpPr>
        <p:spPr>
          <a:xfrm>
            <a:off x="4443096" y="3098743"/>
            <a:ext cx="41870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mesiac</a:t>
            </a:r>
          </a:p>
        </p:txBody>
      </p:sp>
      <p:sp>
        <p:nvSpPr>
          <p:cNvPr id="23" name="Ľavá zložená zátvorka 22">
            <a:extLst>
              <a:ext uri="{FF2B5EF4-FFF2-40B4-BE49-F238E27FC236}">
                <a16:creationId xmlns:a16="http://schemas.microsoft.com/office/drawing/2014/main" id="{69056033-3AD2-4853-FFB0-C24CF535CF96}"/>
              </a:ext>
            </a:extLst>
          </p:cNvPr>
          <p:cNvSpPr/>
          <p:nvPr/>
        </p:nvSpPr>
        <p:spPr>
          <a:xfrm rot="5400000">
            <a:off x="2293154" y="947127"/>
            <a:ext cx="355732" cy="3016010"/>
          </a:xfrm>
          <a:prstGeom prst="leftBrace">
            <a:avLst>
              <a:gd name="adj1" fmla="val 49734"/>
              <a:gd name="adj2" fmla="val 50000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FE69E4E0-2AF5-0102-088E-77F778FC6FF8}"/>
              </a:ext>
            </a:extLst>
          </p:cNvPr>
          <p:cNvSpPr txBox="1"/>
          <p:nvPr/>
        </p:nvSpPr>
        <p:spPr>
          <a:xfrm>
            <a:off x="1602833" y="1997566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doba realizácie projektu</a:t>
            </a:r>
          </a:p>
        </p:txBody>
      </p:sp>
      <p:sp>
        <p:nvSpPr>
          <p:cNvPr id="26" name="Kruh s výrezom 25">
            <a:extLst>
              <a:ext uri="{FF2B5EF4-FFF2-40B4-BE49-F238E27FC236}">
                <a16:creationId xmlns:a16="http://schemas.microsoft.com/office/drawing/2014/main" id="{5608A02F-3CCC-E831-CD53-013C22366B9F}"/>
              </a:ext>
            </a:extLst>
          </p:cNvPr>
          <p:cNvSpPr/>
          <p:nvPr/>
        </p:nvSpPr>
        <p:spPr>
          <a:xfrm rot="10800000">
            <a:off x="3938428" y="3054661"/>
            <a:ext cx="108000" cy="144000"/>
          </a:xfrm>
          <a:prstGeom prst="pie">
            <a:avLst>
              <a:gd name="adj1" fmla="val 5408776"/>
              <a:gd name="adj2" fmla="val 1623684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7" name="Ľavá zložená zátvorka 26">
            <a:extLst>
              <a:ext uri="{FF2B5EF4-FFF2-40B4-BE49-F238E27FC236}">
                <a16:creationId xmlns:a16="http://schemas.microsoft.com/office/drawing/2014/main" id="{E596D755-FA0A-28F3-BA56-DCD21F86C722}"/>
              </a:ext>
            </a:extLst>
          </p:cNvPr>
          <p:cNvSpPr/>
          <p:nvPr/>
        </p:nvSpPr>
        <p:spPr>
          <a:xfrm rot="5400000">
            <a:off x="5713879" y="545615"/>
            <a:ext cx="355732" cy="3798636"/>
          </a:xfrm>
          <a:prstGeom prst="leftBrace">
            <a:avLst>
              <a:gd name="adj1" fmla="val 49734"/>
              <a:gd name="adj2" fmla="val 50000"/>
            </a:avLst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261A778E-3625-E104-211D-FCB0B9C77DAA}"/>
              </a:ext>
            </a:extLst>
          </p:cNvPr>
          <p:cNvSpPr txBox="1"/>
          <p:nvPr/>
        </p:nvSpPr>
        <p:spPr>
          <a:xfrm>
            <a:off x="4382357" y="1997566"/>
            <a:ext cx="3018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altLang="sk-SK" sz="12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doba</a:t>
            </a:r>
            <a:r>
              <a:rPr lang="sk-SK" altLang="sk-SK" sz="1200" dirty="0">
                <a:solidFill>
                  <a:srgbClr val="0B0C0C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</a:t>
            </a:r>
            <a:r>
              <a:rPr lang="sk-SK" altLang="sk-SK" sz="12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administratívneho ukončenia projektu</a:t>
            </a:r>
            <a:endParaRPr lang="sk-SK" sz="1200" b="1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936821BE-AA9B-1B55-51BF-ACD310418842}"/>
              </a:ext>
            </a:extLst>
          </p:cNvPr>
          <p:cNvSpPr txBox="1"/>
          <p:nvPr/>
        </p:nvSpPr>
        <p:spPr>
          <a:xfrm>
            <a:off x="1375103" y="2812966"/>
            <a:ext cx="885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realizácia aktivít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98E1A9E8-1640-22A3-0D65-E846D4C07A29}"/>
              </a:ext>
            </a:extLst>
          </p:cNvPr>
          <p:cNvSpPr txBox="1"/>
          <p:nvPr/>
        </p:nvSpPr>
        <p:spPr>
          <a:xfrm>
            <a:off x="2796218" y="2737722"/>
            <a:ext cx="1083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príprava záverečnej </a:t>
            </a:r>
          </a:p>
          <a:p>
            <a:pPr algn="ctr"/>
            <a:r>
              <a:rPr lang="sk-SK" sz="8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správy a vyúčtovania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C19622B3-2C01-4135-B61A-57E5B90AAB89}"/>
              </a:ext>
            </a:extLst>
          </p:cNvPr>
          <p:cNvSpPr txBox="1"/>
          <p:nvPr/>
        </p:nvSpPr>
        <p:spPr>
          <a:xfrm>
            <a:off x="4039711" y="2741372"/>
            <a:ext cx="120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odovzdanie záverečnej</a:t>
            </a:r>
          </a:p>
          <a:p>
            <a:pPr algn="ctr"/>
            <a:r>
              <a:rPr lang="sk-SK" sz="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správy a vyúčtovania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44409626-0C0E-510C-700F-E1CE18E8E79C}"/>
              </a:ext>
            </a:extLst>
          </p:cNvPr>
          <p:cNvSpPr txBox="1"/>
          <p:nvPr/>
        </p:nvSpPr>
        <p:spPr>
          <a:xfrm>
            <a:off x="5531792" y="2812966"/>
            <a:ext cx="8707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kontrola SAMRS</a:t>
            </a:r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A59D7702-87A3-E6A1-3873-525E89BAC0B4}"/>
              </a:ext>
            </a:extLst>
          </p:cNvPr>
          <p:cNvSpPr txBox="1"/>
          <p:nvPr/>
        </p:nvSpPr>
        <p:spPr>
          <a:xfrm>
            <a:off x="6861347" y="2738536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finančné</a:t>
            </a:r>
          </a:p>
          <a:p>
            <a:pPr algn="ctr"/>
            <a:r>
              <a:rPr lang="sk-SK" sz="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vysporiadanie</a:t>
            </a:r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29ACC66A-961C-8F7D-00A4-B26021C0033D}"/>
              </a:ext>
            </a:extLst>
          </p:cNvPr>
          <p:cNvSpPr txBox="1"/>
          <p:nvPr/>
        </p:nvSpPr>
        <p:spPr>
          <a:xfrm>
            <a:off x="1144278" y="3630524"/>
            <a:ext cx="12276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v harmonograme a logickom rámci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vznik a úhrada projektových nákladov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vznik a úhrada mzdových nákladov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C6425390-5655-44B1-26B7-1DE2568AF22F}"/>
              </a:ext>
            </a:extLst>
          </p:cNvPr>
          <p:cNvSpPr txBox="1"/>
          <p:nvPr/>
        </p:nvSpPr>
        <p:spPr>
          <a:xfrm>
            <a:off x="2850955" y="3630523"/>
            <a:ext cx="1195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v harmonograme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úhrada projektových nákladov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vznik a úhrada mzdových nákladov 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na riadiaci personál</a:t>
            </a:r>
          </a:p>
        </p:txBody>
      </p:sp>
      <p:sp>
        <p:nvSpPr>
          <p:cNvPr id="41" name="BlokTextu 40">
            <a:extLst>
              <a:ext uri="{FF2B5EF4-FFF2-40B4-BE49-F238E27FC236}">
                <a16:creationId xmlns:a16="http://schemas.microsoft.com/office/drawing/2014/main" id="{DA0C11DA-232E-C559-CB1A-C29C270DA140}"/>
              </a:ext>
            </a:extLst>
          </p:cNvPr>
          <p:cNvSpPr txBox="1"/>
          <p:nvPr/>
        </p:nvSpPr>
        <p:spPr>
          <a:xfrm>
            <a:off x="4146740" y="3630524"/>
            <a:ext cx="966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úhrada mzdových nákladov   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na riadiaci personál LEN za   </a:t>
            </a:r>
          </a:p>
          <a:p>
            <a:r>
              <a:rPr lang="sk-SK" sz="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predchádzajúci mesiac</a:t>
            </a:r>
          </a:p>
        </p:txBody>
      </p:sp>
    </p:spTree>
    <p:extLst>
      <p:ext uri="{BB962C8B-B14F-4D97-AF65-F5344CB8AC3E}">
        <p14:creationId xmlns:p14="http://schemas.microsoft.com/office/powerpoint/2010/main" val="26564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44"/>
    </mc:Choice>
    <mc:Fallback xmlns="">
      <p:transition spd="slow" advTm="5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269967" y="975359"/>
            <a:ext cx="7404220" cy="409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None/>
            </a:pPr>
            <a:r>
              <a:rPr lang="sk-SK" sz="12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Doba realizácie aktivít:</a:t>
            </a:r>
            <a:endParaRPr lang="sk-SK" altLang="sk-SK" sz="1200" dirty="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  <a:p>
            <a:pPr marL="25400" indent="0">
              <a:buNone/>
            </a:pP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SAMRS/2026/ROZ/1: </a:t>
            </a:r>
            <a:r>
              <a:rPr lang="sk-SK" altLang="sk-SK" sz="12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12 – 24 mesiacov</a:t>
            </a:r>
          </a:p>
          <a:p>
            <a:pPr marL="25400" indent="0">
              <a:buNone/>
            </a:pP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SAMRS/2026/RV/1: </a:t>
            </a:r>
            <a:r>
              <a:rPr lang="sk-SK" altLang="sk-SK" sz="12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12 – 24 mesiacov</a:t>
            </a:r>
          </a:p>
          <a:p>
            <a:pPr marL="25400" indent="0">
              <a:buNone/>
            </a:pP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SAMRS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/</a:t>
            </a: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2026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/</a:t>
            </a: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HUM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/</a:t>
            </a: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1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/</a:t>
            </a: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UA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/</a:t>
            </a:r>
            <a:r>
              <a:rPr lang="nn-NO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1</a:t>
            </a: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: </a:t>
            </a:r>
            <a:r>
              <a:rPr lang="sk-SK" altLang="sk-SK" sz="12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12 – 24 mesiacov</a:t>
            </a:r>
          </a:p>
          <a:p>
            <a:pPr marL="25400" indent="0">
              <a:buNone/>
            </a:pPr>
            <a:r>
              <a:rPr lang="sk-SK" altLang="sk-SK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SAMRS/2026/HUM/2: </a:t>
            </a:r>
            <a:r>
              <a:rPr lang="sk-SK" altLang="sk-SK" sz="12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3 – 12 mesiacov</a:t>
            </a:r>
          </a:p>
          <a:p>
            <a:pPr marL="25400" indent="0">
              <a:buNone/>
            </a:pPr>
            <a:endParaRPr lang="sk-SK" altLang="sk-SK" sz="1100" dirty="0">
              <a:solidFill>
                <a:srgbClr val="0B0C0C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  <a:p>
            <a:pPr marL="25400" indent="0">
              <a:buNone/>
            </a:pPr>
            <a:r>
              <a:rPr lang="sk-SK" altLang="sk-SK" sz="12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Dôležité termíny</a:t>
            </a:r>
            <a:r>
              <a:rPr lang="sk-SK" altLang="sk-SK" sz="12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(ROZ; RV; PPP; HUM 1)</a:t>
            </a:r>
            <a:r>
              <a:rPr lang="sk-SK" altLang="sk-SK" sz="12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:</a:t>
            </a:r>
          </a:p>
          <a:p>
            <a:pPr marL="25400" indent="0">
              <a:buNone/>
            </a:pPr>
            <a:r>
              <a:rPr lang="sk-SK" sz="1200" dirty="0"/>
              <a:t>• ukončenie realizácie aktivít najneskôr </a:t>
            </a:r>
            <a:r>
              <a:rPr lang="sk-SK" sz="1200" b="1" dirty="0"/>
              <a:t>do 30.09.2028 </a:t>
            </a:r>
          </a:p>
          <a:p>
            <a:pPr marL="25400" indent="0">
              <a:buNone/>
            </a:pPr>
            <a:r>
              <a:rPr lang="sk-SK" sz="1200" dirty="0"/>
              <a:t>• príprava záverečnej správy a vyúčtovania najneskôr </a:t>
            </a:r>
            <a:r>
              <a:rPr lang="sk-SK" sz="1200" b="1" dirty="0"/>
              <a:t>do 31.10.2028 </a:t>
            </a:r>
          </a:p>
          <a:p>
            <a:pPr marL="25400" indent="0">
              <a:buNone/>
            </a:pPr>
            <a:r>
              <a:rPr lang="sk-SK" sz="1200" dirty="0"/>
              <a:t>• odovzdanie záverečnej správy a vyúčtovania najneskôr </a:t>
            </a:r>
            <a:r>
              <a:rPr lang="sk-SK" sz="1200" b="1" dirty="0"/>
              <a:t>do 30.11.2028 </a:t>
            </a:r>
            <a:endParaRPr lang="sk-SK" altLang="sk-SK" sz="1400" b="1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endParaRPr lang="sk-SK" altLang="sk-SK" sz="1100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r>
              <a:rPr lang="sk-SK" altLang="sk-SK" sz="12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Dôležité termíny</a:t>
            </a:r>
            <a:r>
              <a:rPr lang="sk-SK" altLang="sk-SK" sz="12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 (HUM 2)</a:t>
            </a:r>
            <a:r>
              <a:rPr lang="sk-SK" altLang="sk-SK" sz="1200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:</a:t>
            </a:r>
          </a:p>
          <a:p>
            <a:pPr marL="25400" indent="0">
              <a:buNone/>
            </a:pPr>
            <a:r>
              <a:rPr lang="sk-SK" sz="1200" dirty="0"/>
              <a:t>• ukončenie realizácie aktivít najneskôr </a:t>
            </a:r>
            <a:r>
              <a:rPr lang="sk-SK" sz="1200" b="1" dirty="0"/>
              <a:t>do 31.12.2027 </a:t>
            </a:r>
          </a:p>
          <a:p>
            <a:pPr marL="25400" indent="0">
              <a:buNone/>
            </a:pPr>
            <a:r>
              <a:rPr lang="sk-SK" sz="1200" dirty="0"/>
              <a:t>• príprava záverečnej správy a vyúčtovania najneskôr </a:t>
            </a:r>
            <a:r>
              <a:rPr lang="sk-SK" sz="1200" b="1" dirty="0"/>
              <a:t>do 31.01.2028 </a:t>
            </a:r>
          </a:p>
          <a:p>
            <a:pPr marL="25400" indent="0">
              <a:buNone/>
            </a:pPr>
            <a:r>
              <a:rPr lang="sk-SK" sz="1200" dirty="0"/>
              <a:t>• odovzdanie záverečnej správy a vyúčtovania najneskôr </a:t>
            </a:r>
            <a:r>
              <a:rPr lang="sk-SK" sz="1200" b="1" dirty="0"/>
              <a:t>do 29.02.2028 </a:t>
            </a:r>
            <a:endParaRPr lang="sk-SK" altLang="sk-SK" sz="1200" b="1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None/>
            </a:pPr>
            <a:endParaRPr lang="sk-SK" altLang="sk-SK" sz="1400" dirty="0"/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1704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4832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CEA88A5F-E7DE-CE90-3978-3DDDDDDBA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80662" t="-80662" r="-80662" b="-80662"/>
          <a:stretch>
            <a:fillRect/>
          </a:stretch>
        </p:blipFill>
        <p:spPr>
          <a:xfrm>
            <a:off x="7923747" y="556888"/>
            <a:ext cx="1273592" cy="1273592"/>
          </a:xfrm>
          <a:prstGeom prst="ellipse">
            <a:avLst/>
          </a:prstGeom>
        </p:spPr>
      </p:pic>
      <p:pic>
        <p:nvPicPr>
          <p:cNvPr id="1028" name="Picture 4" descr="Concept De Gestion Du Temps Dessiné à La Main Avec Des Personnes ...">
            <a:extLst>
              <a:ext uri="{FF2B5EF4-FFF2-40B4-BE49-F238E27FC236}">
                <a16:creationId xmlns:a16="http://schemas.microsoft.com/office/drawing/2014/main" id="{043D424C-884F-21B8-276F-46392A25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74" y="2020077"/>
            <a:ext cx="3017047" cy="301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58"/>
    </mc:Choice>
    <mc:Fallback xmlns="">
      <p:transition spd="slow" advTm="12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c3692f58e4_0_121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28250" y="935975"/>
            <a:ext cx="3153172" cy="1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c3692f58e4_0_121"/>
          <p:cNvSpPr txBox="1"/>
          <p:nvPr/>
        </p:nvSpPr>
        <p:spPr>
          <a:xfrm>
            <a:off x="905909" y="3254562"/>
            <a:ext cx="4327663" cy="50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ĎAKUJEM ZA POZORNOSŤ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gc3692f58e4_0_121"/>
          <p:cNvSpPr txBox="1"/>
          <p:nvPr/>
        </p:nvSpPr>
        <p:spPr>
          <a:xfrm>
            <a:off x="885823" y="3764395"/>
            <a:ext cx="481923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Ing. Valéria Sokolíková</a:t>
            </a:r>
            <a:endParaRPr lang="sk-SK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Projektová a finančná manažérka</a:t>
            </a:r>
            <a:endParaRPr lang="sk-SK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558ED5"/>
              </a:buClr>
              <a:buSzPts val="2400"/>
            </a:pPr>
            <a:r>
              <a:rPr lang="sk-SK" sz="1400" b="0" i="0" u="none" strike="noStrike" cap="none" noProof="0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sk-SK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valeria.sokolikova</a:t>
            </a: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@slovakaid</a:t>
            </a:r>
            <a:r>
              <a:rPr lang="sk-SK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.sk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Slovenská agentúra pre medzinárodnú</a:t>
            </a:r>
            <a:r>
              <a:rPr lang="sk-SK" noProof="0" dirty="0">
                <a:solidFill>
                  <a:schemeClr val="lt1"/>
                </a:solidFill>
                <a:ea typeface="Calibri"/>
              </a:rPr>
              <a:t> </a:t>
            </a: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rozvojovú spoluprácu Palisády 29 </a:t>
            </a:r>
            <a:r>
              <a:rPr lang="sk-SK" sz="1400" b="0" i="0" u="none" strike="noStrike" cap="none" noProof="0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811 06 Bratislava </a:t>
            </a:r>
            <a:r>
              <a:rPr lang="sk-SK" sz="1400" b="0" i="0" u="none" strike="noStrike" cap="none" noProof="0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sk-SK" sz="1400" b="0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sk-SK" sz="1400" b="1" i="0" u="none" strike="noStrike" cap="none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lang="sk-SK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Zvuk 34">
            <a:hlinkClick r:id="" action="ppaction://media"/>
            <a:extLst>
              <a:ext uri="{FF2B5EF4-FFF2-40B4-BE49-F238E27FC236}">
                <a16:creationId xmlns:a16="http://schemas.microsoft.com/office/drawing/2014/main" id="{2525AD24-791D-43DF-0C41-9C83DC1E6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59194" t="-59194" r="-59194" b="-59194"/>
          <a:stretch>
            <a:fillRect/>
          </a:stretch>
        </p:blipFill>
        <p:spPr>
          <a:xfrm>
            <a:off x="8079656" y="3973989"/>
            <a:ext cx="1064344" cy="106434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6"/>
    </mc:Choice>
    <mc:Fallback xmlns="">
      <p:transition spd="slow" advTm="2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5627</TotalTime>
  <Words>462</Words>
  <Application>Microsoft Office PowerPoint</Application>
  <PresentationFormat>Prezentácia na obrazovke (16:9)</PresentationFormat>
  <Paragraphs>86</Paragraphs>
  <Slides>6</Slides>
  <Notes>6</Notes>
  <HiddenSlides>0</HiddenSlides>
  <MMClips>6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1" baseType="lpstr">
      <vt:lpstr>Calibri</vt:lpstr>
      <vt:lpstr>Source Sans Pro</vt:lpstr>
      <vt:lpstr>Source Sans Pro Black</vt:lpstr>
      <vt:lpstr>Arial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evak</dc:creator>
  <cp:lastModifiedBy>Valéria Sokolíková</cp:lastModifiedBy>
  <cp:revision>145</cp:revision>
  <dcterms:created xsi:type="dcterms:W3CDTF">2014-07-07T08:31:40Z</dcterms:created>
  <dcterms:modified xsi:type="dcterms:W3CDTF">2026-04-23T09:03:41Z</dcterms:modified>
</cp:coreProperties>
</file>