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heme/theme2.xml" ContentType="application/vnd.openxmlformats-officedocument.them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2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5"/>
  </p:sldMasterIdLst>
  <p:notesMasterIdLst>
    <p:notesMasterId r:id="rId13"/>
  </p:notesMasterIdLst>
  <p:sldIdLst>
    <p:sldId id="261" r:id="rId6"/>
    <p:sldId id="373" r:id="rId7"/>
    <p:sldId id="315" r:id="rId8"/>
    <p:sldId id="364" r:id="rId9"/>
    <p:sldId id="355" r:id="rId10"/>
    <p:sldId id="358" r:id="rId11"/>
    <p:sldId id="3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822" autoAdjust="0"/>
    <p:restoredTop sz="76923"/>
  </p:normalViewPr>
  <p:slideViewPr>
    <p:cSldViewPr snapToGrid="0">
      <p:cViewPr varScale="1">
        <p:scale>
          <a:sx n="51" d="100"/>
          <a:sy n="51" d="100"/>
        </p:scale>
        <p:origin x="200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728"/>
    </p:cViewPr>
  </p:sorterViewPr>
  <p:notesViewPr>
    <p:cSldViewPr snapToGrid="0">
      <p:cViewPr varScale="1">
        <p:scale>
          <a:sx n="54" d="100"/>
          <a:sy n="54" d="100"/>
        </p:scale>
        <p:origin x="1725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1C7E3-1B6A-4AA5-8ECC-85FE0035FAAD}" type="datetimeFigureOut">
              <a:rPr lang="en-ZA" smtClean="0"/>
              <a:t>2019/10/09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BD6DB-3812-467E-81A4-5814FB560FBC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22021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196779" y="9526072"/>
            <a:ext cx="84959" cy="184666"/>
          </a:xfrm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39500" indent="-284423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37693" indent="-227538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592769" indent="-227538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47847" indent="-227538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02923" indent="-2275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58001" indent="-2275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13078" indent="-2275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68154" indent="-2275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32C2DEB-D949-4B45-BBCA-1A46194AA2CB}" type="slidenum">
              <a:rPr lang="en-GB" sz="1200"/>
              <a:pPr eaLnBrk="1" hangingPunct="1"/>
              <a:t>3</a:t>
            </a:fld>
            <a:endParaRPr lang="en-GB" sz="1200" dirty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6101" y="5322894"/>
            <a:ext cx="5746750" cy="24622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4839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196779" y="9526072"/>
            <a:ext cx="84959" cy="184666"/>
          </a:xfrm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39500" indent="-284423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37693" indent="-227538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592769" indent="-227538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47847" indent="-227538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02923" indent="-2275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58001" indent="-2275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13078" indent="-2275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68154" indent="-2275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32C2DEB-D949-4B45-BBCA-1A46194AA2CB}" type="slidenum">
              <a:rPr lang="en-GB" sz="1200"/>
              <a:pPr eaLnBrk="1" hangingPunct="1"/>
              <a:t>5</a:t>
            </a:fld>
            <a:endParaRPr lang="en-GB" sz="1200" dirty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6101" y="5322894"/>
            <a:ext cx="5746750" cy="24622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5777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196779" y="9526072"/>
            <a:ext cx="84959" cy="184666"/>
          </a:xfrm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39500" indent="-284423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37693" indent="-227538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592769" indent="-227538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47847" indent="-227538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02923" indent="-2275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58001" indent="-2275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13078" indent="-2275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68154" indent="-2275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32C2DEB-D949-4B45-BBCA-1A46194AA2CB}" type="slidenum">
              <a:rPr lang="en-GB" sz="1200"/>
              <a:pPr eaLnBrk="1" hangingPunct="1"/>
              <a:t>6</a:t>
            </a:fld>
            <a:endParaRPr lang="en-GB" sz="1200" dirty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6101" y="5322894"/>
            <a:ext cx="5746750" cy="24622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8433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Liquidity, Asset quality, Capital adequacy and Earnings (profitability)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FBD6DB-3812-467E-81A4-5814FB560FBC}" type="slidenum">
              <a:rPr lang="en-ZA" smtClean="0"/>
              <a:t>7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09222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png"/><Relationship Id="rId2" Type="http://schemas.openxmlformats.org/officeDocument/2006/relationships/tags" Target="../tags/tag1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1" y="1622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61" y="1622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344" name="Picture 56" descr="C:\Users\Krishnakumar Krish\Desktop\DO NOT DELETE\2014\July\22\NA0003-Omid-Kassiri.jpg"/>
          <p:cNvPicPr>
            <a:picLocks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" y="0"/>
            <a:ext cx="1218768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McK Title Elements" hidden="1"/>
          <p:cNvGrpSpPr>
            <a:grpSpLocks/>
          </p:cNvGrpSpPr>
          <p:nvPr/>
        </p:nvGrpSpPr>
        <p:grpSpPr bwMode="ltGray">
          <a:xfrm>
            <a:off x="3782869" y="6122646"/>
            <a:ext cx="6714780" cy="500502"/>
            <a:chOff x="1663" y="3104"/>
            <a:chExt cx="3109" cy="309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ltGray">
            <a:xfrm>
              <a:off x="1663" y="3104"/>
              <a:ext cx="3109" cy="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428" dirty="0">
                  <a:solidFill>
                    <a:srgbClr val="FFFFFF"/>
                  </a:solidFill>
                  <a:latin typeface="Arial"/>
                  <a:ea typeface="Arial Unicode MS" pitchFamily="34" charset="-128"/>
                  <a:cs typeface="Arial Unicode MS" pitchFamily="34" charset="-128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ltGray">
            <a:xfrm>
              <a:off x="1663" y="3275"/>
              <a:ext cx="3109" cy="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428" dirty="0">
                  <a:solidFill>
                    <a:srgbClr val="FFFFFF"/>
                  </a:solidFill>
                  <a:latin typeface="Arial"/>
                  <a:ea typeface="Arial Unicode MS" pitchFamily="34" charset="-128"/>
                  <a:cs typeface="Arial Unicode MS" pitchFamily="34" charset="-128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505991" y="2253228"/>
            <a:ext cx="7905900" cy="50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>
              <a:defRPr lang="en-GB" sz="3265" b="0" noProof="0" dirty="0" smtClean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ltGray">
          <a:xfrm>
            <a:off x="3782871" y="5414632"/>
            <a:ext cx="7905900" cy="219820"/>
          </a:xfrm>
        </p:spPr>
        <p:txBody>
          <a:bodyPr>
            <a:spAutoFit/>
          </a:bodyPr>
          <a:lstStyle>
            <a:lvl1pPr>
              <a:defRPr sz="1428">
                <a:solidFill>
                  <a:schemeClr val="bg1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pic>
        <p:nvPicPr>
          <p:cNvPr id="15" name="Picture 54" descr="C:\Users\Krishnakumar Krish\Desktop\DO NOT DELETE\2014\July\22\bank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61" y="739612"/>
            <a:ext cx="2807155" cy="1330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068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958947" y="287360"/>
            <a:ext cx="9798725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1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38971" y="1058956"/>
            <a:ext cx="10514060" cy="1004762"/>
          </a:xfrm>
          <a:prstGeom prst="rect">
            <a:avLst/>
          </a:prstGeom>
        </p:spPr>
        <p:txBody>
          <a:bodyPr/>
          <a:lstStyle>
            <a:lvl1pPr>
              <a:defRPr sz="1412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 sz="1412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 sz="1235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 sz="1235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 sz="1235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838971" y="170985"/>
            <a:ext cx="10514060" cy="380232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2471" b="1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170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tags" Target="../tags/tag8.xml"/><Relationship Id="rId18" Type="http://schemas.openxmlformats.org/officeDocument/2006/relationships/tags" Target="../tags/tag1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6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17" Type="http://schemas.openxmlformats.org/officeDocument/2006/relationships/tags" Target="../tags/tag12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1.xml"/><Relationship Id="rId20" Type="http://schemas.openxmlformats.org/officeDocument/2006/relationships/tags" Target="../tags/tag15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1.xml"/><Relationship Id="rId11" Type="http://schemas.openxmlformats.org/officeDocument/2006/relationships/tags" Target="../tags/tag6.xml"/><Relationship Id="rId24" Type="http://schemas.openxmlformats.org/officeDocument/2006/relationships/image" Target="../media/image2.jpeg"/><Relationship Id="rId5" Type="http://schemas.openxmlformats.org/officeDocument/2006/relationships/vmlDrawing" Target="../drawings/vmlDrawing1.vml"/><Relationship Id="rId15" Type="http://schemas.openxmlformats.org/officeDocument/2006/relationships/tags" Target="../tags/tag10.xml"/><Relationship Id="rId23" Type="http://schemas.openxmlformats.org/officeDocument/2006/relationships/image" Target="../media/image1.emf"/><Relationship Id="rId10" Type="http://schemas.openxmlformats.org/officeDocument/2006/relationships/tags" Target="../tags/tag5.xml"/><Relationship Id="rId19" Type="http://schemas.openxmlformats.org/officeDocument/2006/relationships/tags" Target="../tags/tag14.xml"/><Relationship Id="rId4" Type="http://schemas.openxmlformats.org/officeDocument/2006/relationships/theme" Target="../theme/theme1.xml"/><Relationship Id="rId9" Type="http://schemas.openxmlformats.org/officeDocument/2006/relationships/tags" Target="../tags/tag4.xml"/><Relationship Id="rId14" Type="http://schemas.openxmlformats.org/officeDocument/2006/relationships/tags" Target="../tags/tag9.xml"/><Relationship Id="rId22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7" name="Picture 21" descr="C:\Users\Krishnakumar Krish\Desktop\DO NOT DELETE\2014\June\18\Untitled-4.jp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2" y="-1620"/>
            <a:ext cx="12194159" cy="686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SlideBottomBar"/>
          <p:cNvSpPr>
            <a:spLocks noChangeArrowheads="1"/>
          </p:cNvSpPr>
          <p:nvPr/>
        </p:nvSpPr>
        <p:spPr bwMode="auto">
          <a:xfrm>
            <a:off x="1" y="6428770"/>
            <a:ext cx="12192000" cy="430852"/>
          </a:xfrm>
          <a:prstGeom prst="rect">
            <a:avLst/>
          </a:prstGeom>
          <a:solidFill>
            <a:srgbClr val="E69A4E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32" dirty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81161" y="3114102"/>
            <a:ext cx="5853024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958946" y="287359"/>
            <a:ext cx="9798726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958947" y="18299"/>
            <a:ext cx="894666" cy="2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28" dirty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61985" y="908519"/>
            <a:ext cx="11725484" cy="25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32" dirty="0">
                <a:solidFill>
                  <a:srgbClr val="808080"/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2681162" y="2260496"/>
            <a:ext cx="5801188" cy="531276"/>
            <a:chOff x="915" y="702"/>
            <a:chExt cx="2686" cy="328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32" b="1" dirty="0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32" dirty="0">
                  <a:solidFill>
                    <a:srgbClr val="808080"/>
                  </a:solidFill>
                  <a:ea typeface="Arial Unicode MS" pitchFamily="34" charset="-128"/>
                  <a:cs typeface="Arial Unicode MS" pitchFamily="34" charset="-128"/>
                </a:rPr>
                <a:t>Unit of measure</a:t>
              </a:r>
            </a:p>
          </p:txBody>
        </p:sp>
      </p:grpSp>
      <p:grpSp>
        <p:nvGrpSpPr>
          <p:cNvPr id="63" name="LegendBoxes" hidden="1"/>
          <p:cNvGrpSpPr>
            <a:grpSpLocks/>
          </p:cNvGrpSpPr>
          <p:nvPr/>
        </p:nvGrpSpPr>
        <p:grpSpPr bwMode="gray">
          <a:xfrm>
            <a:off x="10848607" y="957110"/>
            <a:ext cx="874714" cy="1022061"/>
            <a:chOff x="4936" y="176"/>
            <a:chExt cx="405" cy="631"/>
          </a:xfrm>
        </p:grpSpPr>
        <p:sp>
          <p:nvSpPr>
            <p:cNvPr id="64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245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429" fontAlgn="base">
                <a:spcBef>
                  <a:spcPct val="0"/>
                </a:spcBef>
                <a:spcAft>
                  <a:spcPct val="0"/>
                </a:spcAft>
                <a:buClr>
                  <a:srgbClr val="A84B0E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65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  <p:sp>
          <p:nvSpPr>
            <p:cNvPr id="66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245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429" fontAlgn="base">
                <a:spcBef>
                  <a:spcPct val="0"/>
                </a:spcBef>
                <a:spcAft>
                  <a:spcPct val="0"/>
                </a:spcAft>
                <a:buClr>
                  <a:srgbClr val="A84B0E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67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  <p:sp>
          <p:nvSpPr>
            <p:cNvPr id="68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245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429" fontAlgn="base">
                <a:spcBef>
                  <a:spcPct val="0"/>
                </a:spcBef>
                <a:spcAft>
                  <a:spcPct val="0"/>
                </a:spcAft>
                <a:buClr>
                  <a:srgbClr val="A84B0E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69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  <p:sp>
          <p:nvSpPr>
            <p:cNvPr id="70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245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429" fontAlgn="base">
                <a:spcBef>
                  <a:spcPct val="0"/>
                </a:spcBef>
                <a:spcAft>
                  <a:spcPct val="0"/>
                </a:spcAft>
                <a:buClr>
                  <a:srgbClr val="A84B0E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71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72" name="LegendLines" hidden="1"/>
          <p:cNvGrpSpPr>
            <a:grpSpLocks/>
          </p:cNvGrpSpPr>
          <p:nvPr/>
        </p:nvGrpSpPr>
        <p:grpSpPr bwMode="gray">
          <a:xfrm>
            <a:off x="10429610" y="957111"/>
            <a:ext cx="1293713" cy="749943"/>
            <a:chOff x="4750" y="176"/>
            <a:chExt cx="599" cy="463"/>
          </a:xfrm>
        </p:grpSpPr>
        <p:sp>
          <p:nvSpPr>
            <p:cNvPr id="73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  <p:sp>
          <p:nvSpPr>
            <p:cNvPr id="74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  <p:sp>
          <p:nvSpPr>
            <p:cNvPr id="75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  <p:sp>
          <p:nvSpPr>
            <p:cNvPr id="76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245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429" fontAlgn="base">
                <a:spcBef>
                  <a:spcPct val="0"/>
                </a:spcBef>
                <a:spcAft>
                  <a:spcPct val="0"/>
                </a:spcAft>
                <a:buClr>
                  <a:srgbClr val="A84B0E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77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245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429" fontAlgn="base">
                <a:spcBef>
                  <a:spcPct val="0"/>
                </a:spcBef>
                <a:spcAft>
                  <a:spcPct val="0"/>
                </a:spcAft>
                <a:buClr>
                  <a:srgbClr val="A84B0E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78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245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429" fontAlgn="base">
                <a:spcBef>
                  <a:spcPct val="0"/>
                </a:spcBef>
                <a:spcAft>
                  <a:spcPct val="0"/>
                </a:spcAft>
                <a:buClr>
                  <a:srgbClr val="A84B0E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79" name="McKSticker" hidden="1"/>
          <p:cNvGrpSpPr/>
          <p:nvPr/>
        </p:nvGrpSpPr>
        <p:grpSpPr bwMode="gray">
          <a:xfrm>
            <a:off x="10777697" y="957110"/>
            <a:ext cx="1109779" cy="220474"/>
            <a:chOff x="7925059" y="285750"/>
            <a:chExt cx="815716" cy="216085"/>
          </a:xfrm>
        </p:grpSpPr>
        <p:sp>
          <p:nvSpPr>
            <p:cNvPr id="80" name="StickerRectangle"/>
            <p:cNvSpPr>
              <a:spLocks noChangeArrowheads="1"/>
            </p:cNvSpPr>
            <p:nvPr/>
          </p:nvSpPr>
          <p:spPr bwMode="gray">
            <a:xfrm>
              <a:off x="7925059" y="285750"/>
              <a:ext cx="815716" cy="21608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913429" fontAlgn="base">
                <a:spcBef>
                  <a:spcPct val="0"/>
                </a:spcBef>
                <a:spcAft>
                  <a:spcPct val="0"/>
                </a:spcAft>
                <a:buClr>
                  <a:srgbClr val="A84B0E"/>
                </a:buClr>
              </a:pPr>
              <a:r>
                <a:rPr lang="en-US" sz="1224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81" name="AutoShape 31"/>
            <p:cNvCxnSpPr>
              <a:cxnSpLocks noChangeShapeType="1"/>
              <a:stCxn id="80" idx="2"/>
              <a:endCxn id="80" idx="4"/>
            </p:cNvCxnSpPr>
            <p:nvPr/>
          </p:nvCxnSpPr>
          <p:spPr bwMode="gray">
            <a:xfrm>
              <a:off x="7925059" y="285750"/>
              <a:ext cx="0" cy="216085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" name="AutoShape 32"/>
            <p:cNvCxnSpPr>
              <a:cxnSpLocks noChangeShapeType="1"/>
              <a:stCxn id="80" idx="4"/>
              <a:endCxn id="80" idx="6"/>
            </p:cNvCxnSpPr>
            <p:nvPr/>
          </p:nvCxnSpPr>
          <p:spPr bwMode="gray">
            <a:xfrm>
              <a:off x="7925059" y="501835"/>
              <a:ext cx="815716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3" name="LegendMoons" hidden="1"/>
          <p:cNvGrpSpPr/>
          <p:nvPr/>
        </p:nvGrpSpPr>
        <p:grpSpPr>
          <a:xfrm>
            <a:off x="10757669" y="957109"/>
            <a:ext cx="966208" cy="1333054"/>
            <a:chOff x="7769225" y="2105025"/>
            <a:chExt cx="710188" cy="1306516"/>
          </a:xfrm>
        </p:grpSpPr>
        <p:grpSp>
          <p:nvGrpSpPr>
            <p:cNvPr id="84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auto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102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black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5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100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black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6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98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black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7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96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8" name="Legend1"/>
            <p:cNvSpPr>
              <a:spLocks noChangeArrowheads="1"/>
            </p:cNvSpPr>
            <p:nvPr/>
          </p:nvSpPr>
          <p:spPr bwMode="auto">
            <a:xfrm>
              <a:off x="8089900" y="2117725"/>
              <a:ext cx="38951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429" fontAlgn="base">
                <a:spcBef>
                  <a:spcPct val="0"/>
                </a:spcBef>
                <a:spcAft>
                  <a:spcPct val="0"/>
                </a:spcAft>
                <a:buClr>
                  <a:srgbClr val="A84B0E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89" name="Legend2"/>
            <p:cNvSpPr>
              <a:spLocks noChangeArrowheads="1"/>
            </p:cNvSpPr>
            <p:nvPr/>
          </p:nvSpPr>
          <p:spPr bwMode="auto">
            <a:xfrm>
              <a:off x="8089900" y="2392363"/>
              <a:ext cx="38951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429" fontAlgn="base">
                <a:spcBef>
                  <a:spcPct val="0"/>
                </a:spcBef>
                <a:spcAft>
                  <a:spcPct val="0"/>
                </a:spcAft>
                <a:buClr>
                  <a:srgbClr val="A84B0E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90" name="Legend3"/>
            <p:cNvSpPr>
              <a:spLocks noChangeArrowheads="1"/>
            </p:cNvSpPr>
            <p:nvPr/>
          </p:nvSpPr>
          <p:spPr bwMode="auto">
            <a:xfrm>
              <a:off x="8089900" y="2667002"/>
              <a:ext cx="38951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429" fontAlgn="base">
                <a:spcBef>
                  <a:spcPct val="0"/>
                </a:spcBef>
                <a:spcAft>
                  <a:spcPct val="0"/>
                </a:spcAft>
                <a:buClr>
                  <a:srgbClr val="A84B0E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91" name="Legend4"/>
            <p:cNvSpPr>
              <a:spLocks noChangeArrowheads="1"/>
            </p:cNvSpPr>
            <p:nvPr/>
          </p:nvSpPr>
          <p:spPr bwMode="auto">
            <a:xfrm>
              <a:off x="8089900" y="2938465"/>
              <a:ext cx="38951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429" fontAlgn="base">
                <a:spcBef>
                  <a:spcPct val="0"/>
                </a:spcBef>
                <a:spcAft>
                  <a:spcPct val="0"/>
                </a:spcAft>
                <a:buClr>
                  <a:srgbClr val="A84B0E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92" name="Legend5"/>
            <p:cNvSpPr>
              <a:spLocks noChangeArrowheads="1"/>
            </p:cNvSpPr>
            <p:nvPr/>
          </p:nvSpPr>
          <p:spPr bwMode="auto">
            <a:xfrm>
              <a:off x="8089900" y="3214690"/>
              <a:ext cx="38951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429" fontAlgn="base">
                <a:spcBef>
                  <a:spcPct val="0"/>
                </a:spcBef>
                <a:spcAft>
                  <a:spcPct val="0"/>
                </a:spcAft>
                <a:buClr>
                  <a:srgbClr val="A84B0E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93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94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black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5" name="McK Slide Elements" hidden="1"/>
          <p:cNvGrpSpPr/>
          <p:nvPr/>
        </p:nvGrpSpPr>
        <p:grpSpPr>
          <a:xfrm>
            <a:off x="161987" y="6223803"/>
            <a:ext cx="11772999" cy="498849"/>
            <a:chOff x="119064" y="6099902"/>
            <a:chExt cx="8653461" cy="488918"/>
          </a:xfrm>
        </p:grpSpPr>
        <p:sp>
          <p:nvSpPr>
            <p:cNvPr id="106" name="McK 4. Footnote"/>
            <p:cNvSpPr txBox="1">
              <a:spLocks noChangeArrowheads="1"/>
            </p:cNvSpPr>
            <p:nvPr/>
          </p:nvSpPr>
          <p:spPr bwMode="gray">
            <a:xfrm>
              <a:off x="119064" y="6099902"/>
              <a:ext cx="8653461" cy="1569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 anchorCtr="0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20" dirty="0">
                  <a:solidFill>
                    <a:srgbClr val="00000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07" name="McK 5. Source"/>
            <p:cNvSpPr>
              <a:spLocks noChangeArrowheads="1"/>
            </p:cNvSpPr>
            <p:nvPr/>
          </p:nvSpPr>
          <p:spPr bwMode="gray">
            <a:xfrm>
              <a:off x="119065" y="6431854"/>
              <a:ext cx="7624760" cy="1569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marL="479439" indent="-479439" defTabSz="91342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20" dirty="0">
                  <a:solidFill>
                    <a:srgbClr val="000000"/>
                  </a:solidFill>
                </a:rPr>
                <a:t>Source: Source</a:t>
              </a:r>
            </a:p>
          </p:txBody>
        </p:sp>
      </p:grpSp>
      <p:sp>
        <p:nvSpPr>
          <p:cNvPr id="109" name="Slide Number"/>
          <p:cNvSpPr txBox="1">
            <a:spLocks/>
          </p:cNvSpPr>
          <p:nvPr/>
        </p:nvSpPr>
        <p:spPr>
          <a:xfrm>
            <a:off x="10881874" y="6564117"/>
            <a:ext cx="161924" cy="16015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en-US" sz="1020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20" dirty="0">
              <a:solidFill>
                <a:srgbClr val="000000"/>
              </a:solidFill>
            </a:endParaRPr>
          </a:p>
        </p:txBody>
      </p:sp>
      <p:pic>
        <p:nvPicPr>
          <p:cNvPr id="110" name="Picture 22" descr="C:\Users\Krishnakumar Krish\Desktop\DO NOT DELETE\2014\June\18\LOGOO.pn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1" t="6694" r="4123" b="7089"/>
          <a:stretch/>
        </p:blipFill>
        <p:spPr bwMode="auto">
          <a:xfrm>
            <a:off x="11225493" y="6472096"/>
            <a:ext cx="761327" cy="34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578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</p:sldLayoutIdLst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369298" algn="l"/>
        </a:tabLst>
        <a:defRPr sz="1939" b="1">
          <a:solidFill>
            <a:schemeClr val="bg1"/>
          </a:solidFill>
          <a:latin typeface="+mj-lt"/>
          <a:ea typeface="Arial Unicode MS" pitchFamily="34" charset="-128"/>
          <a:cs typeface="Arial Unicode MS" pitchFamily="34" charset="-128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32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32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32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32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7.emf"/><Relationship Id="rId2" Type="http://schemas.openxmlformats.org/officeDocument/2006/relationships/tags" Target="../tags/tag1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ags" Target="../tags/tag21.xml"/><Relationship Id="rId7" Type="http://schemas.openxmlformats.org/officeDocument/2006/relationships/image" Target="../media/image7.emf"/><Relationship Id="rId2" Type="http://schemas.openxmlformats.org/officeDocument/2006/relationships/tags" Target="../tags/tag20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7.emf"/><Relationship Id="rId2" Type="http://schemas.openxmlformats.org/officeDocument/2006/relationships/tags" Target="../tags/tag2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8041" y="2347274"/>
            <a:ext cx="8774644" cy="1652912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0"/>
              </a:rPr>
              <a:t>EUROPEAN INVESTMENT BANK(EIB) &amp; EQUITY BANK </a:t>
            </a:r>
            <a:br>
              <a:rPr lang="en-US" b="1" dirty="0">
                <a:solidFill>
                  <a:schemeClr val="tx1"/>
                </a:solidFill>
                <a:latin typeface="Arial Rounded MT Bold" panose="020F0704030504030204" pitchFamily="34" charset="0"/>
              </a:rPr>
            </a:br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0"/>
              </a:rPr>
              <a:t>AGRICULTURE CREDIT FACILITY</a:t>
            </a:r>
            <a:br>
              <a:rPr lang="en-US" b="1" dirty="0">
                <a:solidFill>
                  <a:schemeClr val="tx1"/>
                </a:solidFill>
                <a:latin typeface="Arial Rounded MT Bold" panose="020F0704030504030204" pitchFamily="34" charset="0"/>
              </a:rPr>
            </a:br>
            <a:endParaRPr lang="en-ZA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55338EC-CDBE-4DD8-AD13-F0B3FCD8C1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1311699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80610-6AFF-49B4-B780-39AA30C13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227" y="3018344"/>
            <a:ext cx="9798725" cy="492443"/>
          </a:xfrm>
        </p:spPr>
        <p:txBody>
          <a:bodyPr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THE FACILITY</a:t>
            </a:r>
            <a:endParaRPr lang="en-KE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322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2589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891" y="162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>
            <p:custDataLst>
              <p:tags r:id="rId3"/>
            </p:custDataLst>
          </p:nvPr>
        </p:nvSpPr>
        <p:spPr bwMode="auto">
          <a:xfrm>
            <a:off x="1524270" y="1"/>
            <a:ext cx="161974" cy="16197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GB" sz="918" dirty="0">
              <a:solidFill>
                <a:schemeClr val="tx1"/>
              </a:solidFill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45475" y="191053"/>
            <a:ext cx="9333187" cy="55399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>
                <a:latin typeface="Arial Rounded MT Bold" panose="020F0704030504030204" pitchFamily="34" charset="0"/>
              </a:rPr>
              <a:t>UNLOCKING LONG - TERM INVESTMENT TO STRENGTHEN </a:t>
            </a:r>
            <a:br>
              <a:rPr lang="en-US" sz="1800" dirty="0">
                <a:latin typeface="Arial Rounded MT Bold" panose="020F0704030504030204" pitchFamily="34" charset="0"/>
              </a:rPr>
            </a:br>
            <a:r>
              <a:rPr lang="en-US" sz="1800" dirty="0">
                <a:latin typeface="Arial Rounded MT Bold" panose="020F0704030504030204" pitchFamily="34" charset="0"/>
              </a:rPr>
              <a:t>THE KENYAN AGRICULTURE SECTOR</a:t>
            </a:r>
          </a:p>
        </p:txBody>
      </p:sp>
      <p:sp>
        <p:nvSpPr>
          <p:cNvPr id="3" name="Rectangle 2"/>
          <p:cNvSpPr/>
          <p:nvPr/>
        </p:nvSpPr>
        <p:spPr>
          <a:xfrm>
            <a:off x="804042" y="1331278"/>
            <a:ext cx="1075208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  <a:ea typeface="Times New Roman" panose="02020603050405020304" pitchFamily="18" charset="0"/>
              </a:rPr>
              <a:t>Agriculture is the leading source of economic activity, employment and exports in Kenya. Agriculture contributes directly and indirectly to 38% of Kenyan GDP (This being in Agricultural Production and Manufacturing of agricultural produce) and the Sectors accounts for over 60% of jobs in the country.</a:t>
            </a:r>
          </a:p>
          <a:p>
            <a:pPr algn="just"/>
            <a:endParaRPr lang="en-US" sz="1600" dirty="0">
              <a:latin typeface="Arial Rounded MT Bold" panose="020F0704030504030204" pitchFamily="34" charset="0"/>
              <a:ea typeface="Times New Roman" panose="02020603050405020304" pitchFamily="18" charset="0"/>
            </a:endParaRPr>
          </a:p>
          <a:p>
            <a:pPr algn="just"/>
            <a:endParaRPr lang="en-US" sz="1600" dirty="0">
              <a:latin typeface="Arial Rounded MT Bold" panose="020F0704030504030204" pitchFamily="34" charset="0"/>
              <a:ea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  <a:ea typeface="Times New Roman" panose="02020603050405020304" pitchFamily="18" charset="0"/>
              </a:rPr>
              <a:t>The Bank has a strategy to align its business with the National Government agenda, and specifically targeting the Big 4 Agenda segments of Food Security &amp; Manufacturing (Agribusiness) </a:t>
            </a:r>
          </a:p>
          <a:p>
            <a:pPr algn="just"/>
            <a:endParaRPr lang="en-US" sz="1600" dirty="0">
              <a:latin typeface="Arial Rounded MT Bold" panose="020F0704030504030204" pitchFamily="34" charset="0"/>
              <a:ea typeface="Times New Roman" panose="02020603050405020304" pitchFamily="18" charset="0"/>
            </a:endParaRPr>
          </a:p>
          <a:p>
            <a:pPr algn="just"/>
            <a:endParaRPr lang="en-US" sz="1600" dirty="0">
              <a:latin typeface="Arial Rounded MT Bold" panose="020F0704030504030204" pitchFamily="34" charset="0"/>
              <a:ea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  <a:ea typeface="Times New Roman" panose="02020603050405020304" pitchFamily="18" charset="0"/>
              </a:rPr>
              <a:t>This deliberate strategy has a business focus of growing the Agribusiness portfolio through servicing all segments of Agriculture from retail, to Agricultural S.M.Es, and to Large Enterprises &amp; Corporate. This is through the Bank’s Food &amp; Agriculture Banking Department.</a:t>
            </a:r>
          </a:p>
          <a:p>
            <a:pPr algn="just"/>
            <a:endParaRPr lang="en-US" sz="2000" dirty="0">
              <a:effectLst/>
              <a:latin typeface="Arial Rounded MT Bold" panose="020F07040305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397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959" y="274966"/>
            <a:ext cx="9207062" cy="553998"/>
          </a:xfrm>
        </p:spPr>
        <p:txBody>
          <a:bodyPr/>
          <a:lstStyle/>
          <a:p>
            <a:pPr algn="ctr"/>
            <a:r>
              <a:rPr lang="en-US" sz="1800" dirty="0">
                <a:latin typeface="Arial Rounded MT Bold" panose="020F0704030504030204" pitchFamily="34" charset="0"/>
              </a:rPr>
              <a:t>BACKGROUND UNDERSTANDING OF EQUITY BANK /E.I.B CREDIT FACILITY </a:t>
            </a:r>
            <a:br>
              <a:rPr lang="en-US" sz="1800" dirty="0">
                <a:latin typeface="Arial Rounded MT Bold" panose="020F0704030504030204" pitchFamily="34" charset="0"/>
              </a:rPr>
            </a:br>
            <a:endParaRPr lang="en-US" sz="1800" dirty="0">
              <a:latin typeface="Arial Rounded MT Bold" panose="020F0704030504030204" pitchFamily="34" charset="0"/>
            </a:endParaRPr>
          </a:p>
        </p:txBody>
      </p:sp>
      <p:pic>
        <p:nvPicPr>
          <p:cNvPr id="18439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8783638"/>
            <a:ext cx="604837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579438" y="1088159"/>
            <a:ext cx="10787500" cy="50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en-US" alt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Times New Roman" panose="02020603050405020304" pitchFamily="18" charset="0"/>
              </a:rPr>
              <a:t>This is the first dedicated support for long-term investment tailored to agriculture-based companies or Enterprises in Kenya backed by the European Investment Bank.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solidFill>
                <a:srgbClr val="000000"/>
              </a:solidFill>
              <a:latin typeface="Arial Rounded MT Bold" panose="020F0704030504030204" pitchFamily="34" charset="0"/>
              <a:ea typeface="Times New Roman" panose="02020603050405020304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en-US" alt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Funding set aside under this programme is EUR 50 million (KES5.7 billion) to support agriculture sector.</a:t>
            </a:r>
            <a:endParaRPr lang="en-US" altLang="en-US" sz="1600" dirty="0">
              <a:latin typeface="Arial Rounded MT Bold" panose="020F0704030504030204" pitchFamily="34" charset="0"/>
              <a:ea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latin typeface="Arial Rounded MT Bold" panose="020F0704030504030204" pitchFamily="34" charset="0"/>
              <a:ea typeface="Times New Roman" panose="02020603050405020304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Economic opportunities for thousands of small holders across Kenya are expected to be transformed as companies will be facilitated to deepen their value chains integration.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endParaRPr lang="en-US" altLang="en-US" sz="1600" dirty="0">
              <a:solidFill>
                <a:srgbClr val="000000"/>
              </a:solidFill>
              <a:latin typeface="Arial Rounded MT Bold" panose="020F07040305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en-US" alt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Equity Bank is the only Kenyan bank which has partnered with E.I.B in the Kenya Agriculture Value Chain Facility </a:t>
            </a:r>
            <a:r>
              <a:rPr lang="en-US" altLang="en-US" sz="1600" dirty="0" err="1">
                <a:solidFill>
                  <a:srgbClr val="000000"/>
                </a:solidFill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alt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This is due to Equity’s leading expertise and dedication in provision of financial services to the rural communities and smallholders farmers.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 Rounded MT Bold" panose="020F07040305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 Rounded MT Bold" panose="020F07040305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  <a:ea typeface="Times New Roman" panose="02020603050405020304" pitchFamily="18" charset="0"/>
              </a:rPr>
              <a:t>Equity Bank will take advantage of this strong partnership with EIB to facilitate agriculture companies/enterprises with affordable long-term credit facilities that will enable them; 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  <a:ea typeface="Times New Roman" panose="02020603050405020304" pitchFamily="18" charset="0"/>
              </a:rPr>
              <a:t>Expand their business operation, 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  <a:ea typeface="Times New Roman" panose="02020603050405020304" pitchFamily="18" charset="0"/>
              </a:rPr>
              <a:t>Procure properties, 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en-US" alt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Times New Roman" panose="02020603050405020304" pitchFamily="18" charset="0"/>
              </a:rPr>
              <a:t>Install new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  <a:ea typeface="Times New Roman" panose="02020603050405020304" pitchFamily="18" charset="0"/>
              </a:rPr>
              <a:t> processing lines and 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  <a:ea typeface="Times New Roman" panose="02020603050405020304" pitchFamily="18" charset="0"/>
              </a:rPr>
              <a:t>Enhance their Working Capital in order to support local smallholders farming communities.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ounded MT Bold" panose="020F0704030504030204" pitchFamily="34" charset="0"/>
              <a:ea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 Rounded MT Bold" panose="020F07040305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171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2589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9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891" y="162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>
            <p:custDataLst>
              <p:tags r:id="rId3"/>
            </p:custDataLst>
          </p:nvPr>
        </p:nvSpPr>
        <p:spPr bwMode="auto">
          <a:xfrm>
            <a:off x="1524270" y="1"/>
            <a:ext cx="161974" cy="16197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GB" sz="918" dirty="0">
              <a:solidFill>
                <a:schemeClr val="tx1"/>
              </a:solidFill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62466" y="405648"/>
            <a:ext cx="10514060" cy="30777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 Rounded MT Bold" panose="020F0704030504030204" pitchFamily="34" charset="0"/>
              </a:rPr>
              <a:t>Who are the target beneficiaries of this facility?</a:t>
            </a:r>
          </a:p>
        </p:txBody>
      </p:sp>
      <p:pic>
        <p:nvPicPr>
          <p:cNvPr id="9235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8783638"/>
            <a:ext cx="604837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8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8936038"/>
            <a:ext cx="604837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44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8783638"/>
            <a:ext cx="604837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47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8936038"/>
            <a:ext cx="604837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0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8783638"/>
            <a:ext cx="604837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45097" y="1102936"/>
            <a:ext cx="11660957" cy="4550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A)	Companies/Enterprises with initiatives that improve smallholder farmers’ agricultural productivity under livestock, fisheries, market access, post-harvest handling, food safety or other agricultural impacts. Such may include:-</a:t>
            </a:r>
            <a:endParaRPr lang="en-US" sz="1600" dirty="0"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marR="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Improving the quality and/or access to inputs;</a:t>
            </a:r>
            <a:endParaRPr lang="en-US" sz="1600" dirty="0"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marR="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Provision of extension services to smallholder farmers;</a:t>
            </a:r>
            <a:endParaRPr lang="en-US" sz="1600" dirty="0"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marR="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Promoting the production of high value nutritious foods;</a:t>
            </a:r>
            <a:endParaRPr lang="en-US" sz="1600" dirty="0"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marR="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Promoting climate smart, soil and water conservation technologies</a:t>
            </a:r>
            <a:endParaRPr lang="en-US" sz="1600" dirty="0"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marR="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Promoting the smallholders’ capacity to comply with quality and standard certifications</a:t>
            </a:r>
            <a:endParaRPr lang="en-US" sz="1600" dirty="0"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marR="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Reducing post-harvest losses and/or improved handling</a:t>
            </a:r>
            <a:endParaRPr lang="en-US" sz="1600" dirty="0"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marR="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Promoting access to innovative and affordable financial services for smallholder farmers, etc.</a:t>
            </a:r>
            <a:endParaRPr lang="en-US" sz="1600" dirty="0"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93700" marR="0" lvl="0" indent="-3937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B)	Companies/Enterprises with initiatives that promote socially and environmentally friendly agricultural investments with integration of smallholder farmers/pastoralists. This may include;-</a:t>
            </a:r>
            <a:endParaRPr lang="en-US" sz="1600" dirty="0"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marR="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Promoting the adoption of smart/green energy solutions,</a:t>
            </a:r>
            <a:endParaRPr lang="en-US" sz="1600" dirty="0"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marR="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Promoting water saving technologies.</a:t>
            </a:r>
          </a:p>
          <a:p>
            <a:pPr marL="800100" marR="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 Rounded MT Bold" panose="020F07040305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Promotion of reduced chemical usage in agricultural production, </a:t>
            </a:r>
            <a:r>
              <a:rPr lang="en-US" sz="1600" dirty="0" err="1">
                <a:solidFill>
                  <a:srgbClr val="000000"/>
                </a:solidFill>
                <a:latin typeface="Arial Rounded MT Bold" panose="020F07040305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etc</a:t>
            </a:r>
            <a:endParaRPr lang="en-US" sz="1600" dirty="0">
              <a:solidFill>
                <a:srgbClr val="000000"/>
              </a:solidFill>
              <a:latin typeface="Arial Rounded MT Bold" panose="020F07040305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800100" marR="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endParaRPr lang="en-US" sz="1600" dirty="0">
              <a:solidFill>
                <a:srgbClr val="000000"/>
              </a:solidFill>
              <a:latin typeface="Arial Rounded MT Bold" panose="020F07040305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27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2589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0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891" y="162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>
            <p:custDataLst>
              <p:tags r:id="rId3"/>
            </p:custDataLst>
          </p:nvPr>
        </p:nvSpPr>
        <p:spPr bwMode="auto">
          <a:xfrm>
            <a:off x="1524270" y="1"/>
            <a:ext cx="161974" cy="16197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GB" sz="918" dirty="0">
              <a:solidFill>
                <a:schemeClr val="tx1"/>
              </a:solidFill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969" y="416459"/>
            <a:ext cx="10764451" cy="30777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 Rounded MT Bold" panose="020F0704030504030204" pitchFamily="34" charset="0"/>
              </a:rPr>
              <a:t>Eligibility criteria for the  Equity Bank/EIB credit facility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6243" y="1036948"/>
            <a:ext cx="11840066" cy="5054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b="1" dirty="0">
                <a:latin typeface="Arial Rounded MT Bold" panose="020F0704030504030204" pitchFamily="34" charset="0"/>
              </a:rPr>
              <a:t>The Applicant:-</a:t>
            </a:r>
          </a:p>
          <a:p>
            <a:pPr lvl="0"/>
            <a:endParaRPr lang="en-US" sz="1600" b="1" dirty="0">
              <a:latin typeface="Arial Rounded MT Bold" panose="020F070403050403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</a:rPr>
              <a:t>Must be agro-based entities who have integrated small holder farmers on valid commercial agreements; 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</a:rPr>
              <a:t>Must be a Legal entity duly incorporated under the laws of Kenya and duly licensed to carry out business and carrying out business in Kenya;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</a:rPr>
              <a:t>Must have mandatory and relevant certifications for their line of agri-business enterprises;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</a:rPr>
              <a:t>Must have been operational and must have been in existence in Kenya for at least a period of 3 years;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</a:rPr>
              <a:t>Must have been profitable or prove that a positive trend has been registered over the last immediate 3 years;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</a:rPr>
              <a:t>Must have an existing (or is willing to set up) a strong and effective management structure with appropriate and relevant skills and experience to implement the project being funded;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</a:rPr>
              <a:t>Must have or be willing to open and operate an active account with Equity Bank Kenya;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</a:rPr>
              <a:t>Must prove that its business operations promote adoption of Good Agricultural Practices (GAP) by the smallholder farmers that they partner with;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</a:rPr>
              <a:t>Must not be in the list of restrictions/exclusions of sectors and activities as per the NACE classification codes for business activities;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</a:rPr>
              <a:t>All incorporated entities should have audited financial reports for the previous 3 years and management account;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600" dirty="0">
                <a:latin typeface="Arial Rounded MT Bold" panose="020F0704030504030204" pitchFamily="34" charset="0"/>
              </a:rPr>
              <a:t>Must have positive listing status with the approved Credit Reference Bureau (CRB), not be involved in any actions of crime or anti-money laundering activities and not practicing activities with any adverse environmental and social impact;</a:t>
            </a:r>
          </a:p>
          <a:p>
            <a:pPr marL="346075" indent="-346075" algn="just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400" dirty="0">
              <a:effectLst/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59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706A6B-07A4-4014-ACB5-98F04CC44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terms of the credit facility</a:t>
            </a:r>
            <a:endParaRPr lang="en-KE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DCB6EB9-9EC9-4CC6-8349-60940ACDB2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440089"/>
              </p:ext>
            </p:extLst>
          </p:nvPr>
        </p:nvGraphicFramePr>
        <p:xfrm>
          <a:off x="0" y="892214"/>
          <a:ext cx="12192000" cy="6089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329">
                  <a:extLst>
                    <a:ext uri="{9D8B030D-6E8A-4147-A177-3AD203B41FA5}">
                      <a16:colId xmlns:a16="http://schemas.microsoft.com/office/drawing/2014/main" val="596741265"/>
                    </a:ext>
                  </a:extLst>
                </a:gridCol>
                <a:gridCol w="10497671">
                  <a:extLst>
                    <a:ext uri="{9D8B030D-6E8A-4147-A177-3AD203B41FA5}">
                      <a16:colId xmlns:a16="http://schemas.microsoft.com/office/drawing/2014/main" val="965998044"/>
                    </a:ext>
                  </a:extLst>
                </a:gridCol>
              </a:tblGrid>
              <a:tr h="340497">
                <a:tc>
                  <a:txBody>
                    <a:bodyPr/>
                    <a:lstStyle/>
                    <a:p>
                      <a:endParaRPr lang="en-K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5608874"/>
                  </a:ext>
                </a:extLst>
              </a:tr>
              <a:tr h="1057151">
                <a:tc>
                  <a:txBody>
                    <a:bodyPr/>
                    <a:lstStyle/>
                    <a:p>
                      <a:r>
                        <a:rPr lang="en-GB" sz="1600" b="1" dirty="0"/>
                        <a:t>Loan Amount</a:t>
                      </a:r>
                      <a:endParaRPr lang="en-K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Up to 50% of the total project cost   based on the client’s grant award under </a:t>
                      </a:r>
                      <a:r>
                        <a:rPr lang="en-GB" sz="1600" dirty="0" err="1"/>
                        <a:t>AgriFi</a:t>
                      </a:r>
                      <a:r>
                        <a:rPr lang="en-GB" sz="1600" dirty="0"/>
                        <a:t> Challenge Fund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Loan amount between EUR200k – EUR1m (</a:t>
                      </a:r>
                      <a:r>
                        <a:rPr lang="en-GB" sz="1600" dirty="0" err="1"/>
                        <a:t>Ksh</a:t>
                      </a:r>
                      <a:r>
                        <a:rPr lang="en-GB" sz="1600" dirty="0"/>
                        <a:t> equivalent)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Amount can be higher but should not exceed EUR12.5m for one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122667"/>
                  </a:ext>
                </a:extLst>
              </a:tr>
              <a:tr h="1298785">
                <a:tc>
                  <a:txBody>
                    <a:bodyPr/>
                    <a:lstStyle/>
                    <a:p>
                      <a:r>
                        <a:rPr lang="en-GB" sz="1600" b="1" dirty="0"/>
                        <a:t>Purpose</a:t>
                      </a:r>
                      <a:endParaRPr lang="en-K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Capital investments – purchase, renovation or extension of plants &amp; machinery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Permanent working capital 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Research, development and innovation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Purchase of patents and project licenses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Land purchase up to 10% of the cost</a:t>
                      </a:r>
                      <a:endParaRPr lang="en-K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17678"/>
                  </a:ext>
                </a:extLst>
              </a:tr>
              <a:tr h="574057">
                <a:tc>
                  <a:txBody>
                    <a:bodyPr/>
                    <a:lstStyle/>
                    <a:p>
                      <a:r>
                        <a:rPr lang="en-GB" sz="1600" b="1" dirty="0"/>
                        <a:t>Tenor</a:t>
                      </a:r>
                      <a:endParaRPr lang="en-K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Minimum 3 years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Maximum 7 years (subject to facility maturity date)</a:t>
                      </a:r>
                      <a:endParaRPr lang="en-K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376733"/>
                  </a:ext>
                </a:extLst>
              </a:tr>
              <a:tr h="573882">
                <a:tc>
                  <a:txBody>
                    <a:bodyPr/>
                    <a:lstStyle/>
                    <a:p>
                      <a:r>
                        <a:rPr lang="en-GB" sz="1600" b="1" dirty="0"/>
                        <a:t>Repayment</a:t>
                      </a:r>
                      <a:endParaRPr lang="en-K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Facility to be structured as per the cash generation cycles of the borrower’s business</a:t>
                      </a:r>
                      <a:endParaRPr lang="en-K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861275"/>
                  </a:ext>
                </a:extLst>
              </a:tr>
              <a:tr h="332247">
                <a:tc>
                  <a:txBody>
                    <a:bodyPr/>
                    <a:lstStyle/>
                    <a:p>
                      <a:r>
                        <a:rPr lang="en-GB" sz="1600" b="1" dirty="0"/>
                        <a:t>Grace period</a:t>
                      </a:r>
                      <a:endParaRPr lang="en-K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Based on the nature of the investment</a:t>
                      </a:r>
                      <a:endParaRPr lang="en-K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38916"/>
                  </a:ext>
                </a:extLst>
              </a:tr>
              <a:tr h="573882">
                <a:tc>
                  <a:txBody>
                    <a:bodyPr/>
                    <a:lstStyle/>
                    <a:p>
                      <a:r>
                        <a:rPr lang="en-GB" sz="1600" b="1" dirty="0"/>
                        <a:t>Pricing</a:t>
                      </a:r>
                      <a:endParaRPr lang="en-K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Interest rate: CBR + 1.5%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LACE: up to 2%</a:t>
                      </a:r>
                      <a:endParaRPr lang="en-K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2799280"/>
                  </a:ext>
                </a:extLst>
              </a:tr>
              <a:tr h="1314267">
                <a:tc>
                  <a:txBody>
                    <a:bodyPr/>
                    <a:lstStyle/>
                    <a:p>
                      <a:r>
                        <a:rPr lang="en-GB" sz="1600" b="1" dirty="0"/>
                        <a:t>Securities</a:t>
                      </a:r>
                      <a:endParaRPr lang="en-K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GB" sz="1600" dirty="0"/>
                        <a:t>Flexible security requirements</a:t>
                      </a:r>
                    </a:p>
                    <a:p>
                      <a:pPr marL="809381" lvl="1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Land &amp; buildings</a:t>
                      </a:r>
                    </a:p>
                    <a:p>
                      <a:pPr marL="809381" lvl="1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Movable assets – plant &amp; machinery, motor vehicles</a:t>
                      </a:r>
                    </a:p>
                    <a:p>
                      <a:pPr marL="809381" lvl="1" indent="-342900"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/>
                        <a:t>Corporate guarantees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7505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678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DgCn7KdEmntigHEg2nx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DgCn7KdEmntigHEg2nx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DgCn7KdEmntigHEg2nx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heme/theme1.xml><?xml version="1.0" encoding="utf-8"?>
<a:theme xmlns:a="http://schemas.openxmlformats.org/drawingml/2006/main" name="Equity Bank_CF">
  <a:themeElements>
    <a:clrScheme name="Current">
      <a:dk1>
        <a:srgbClr val="000000"/>
      </a:dk1>
      <a:lt1>
        <a:srgbClr val="FFFFFF"/>
      </a:lt1>
      <a:dk2>
        <a:srgbClr val="A84B0E"/>
      </a:dk2>
      <a:lt2>
        <a:srgbClr val="FFFFFF"/>
      </a:lt2>
      <a:accent1>
        <a:srgbClr val="DBB9A4"/>
      </a:accent1>
      <a:accent2>
        <a:srgbClr val="BF8059"/>
      </a:accent2>
      <a:accent3>
        <a:srgbClr val="A84B0E"/>
      </a:accent3>
      <a:accent4>
        <a:srgbClr val="78370A"/>
      </a:accent4>
      <a:accent5>
        <a:srgbClr val="E69A4E"/>
      </a:accent5>
      <a:accent6>
        <a:srgbClr val="808080"/>
      </a:accent6>
      <a:hlink>
        <a:srgbClr val="A84B0E"/>
      </a:hlink>
      <a:folHlink>
        <a:srgbClr val="78370A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A84B0E"/>
        </a:dk2>
        <a:lt2>
          <a:srgbClr val="FFFFFF"/>
        </a:lt2>
        <a:accent1>
          <a:srgbClr val="DBB9A4"/>
        </a:accent1>
        <a:accent2>
          <a:srgbClr val="BF8059"/>
        </a:accent2>
        <a:accent3>
          <a:srgbClr val="A84B0E"/>
        </a:accent3>
        <a:accent4>
          <a:srgbClr val="78370A"/>
        </a:accent4>
        <a:accent5>
          <a:srgbClr val="E69A4E"/>
        </a:accent5>
        <a:accent6>
          <a:srgbClr val="808080"/>
        </a:accent6>
        <a:hlink>
          <a:srgbClr val="A84B0E"/>
        </a:hlink>
        <a:folHlink>
          <a:srgbClr val="7837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D0D2A7E8705E4C986B2D1B62BB15DA" ma:contentTypeVersion="2" ma:contentTypeDescription="Create a new document." ma:contentTypeScope="" ma:versionID="d1d533be987cba0d24a526987aee5143">
  <xsd:schema xmlns:xsd="http://www.w3.org/2001/XMLSchema" xmlns:xs="http://www.w3.org/2001/XMLSchema" xmlns:p="http://schemas.microsoft.com/office/2006/metadata/properties" xmlns:ns2="a3f0cd3c-95c5-47c4-9d80-f3977b6ea087" targetNamespace="http://schemas.microsoft.com/office/2006/metadata/properties" ma:root="true" ma:fieldsID="23d74938667a98264fb57ac468f25a55" ns2:_="">
    <xsd:import namespace="a3f0cd3c-95c5-47c4-9d80-f3977b6ea0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cd3c-95c5-47c4-9d80-f3977b6ea08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3f0cd3c-95c5-47c4-9d80-f3977b6ea087">M6XA5FHK56ZP-1264989511-4</_dlc_DocId>
    <_dlc_DocIdUrl xmlns="a3f0cd3c-95c5-47c4-9d80-f3977b6ea087">
      <Url>https://ebsafrica.sharepoint.com/IT%20Project%20Management%20Office/_layouts/15/DocIdRedir.aspx?ID=M6XA5FHK56ZP-1264989511-4</Url>
      <Description>M6XA5FHK56ZP-1264989511-4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20C786-AEFE-4701-BB79-400D3D7A9C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3f0cd3c-95c5-47c4-9d80-f3977b6ea0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20A9493-2F75-4E9A-B53F-C7FEB6866AE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1B94CB7-3022-4CD7-9EC0-86DD89FFF5B8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a3f0cd3c-95c5-47c4-9d80-f3977b6ea087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87A4E2DB-1EB3-45DF-9D31-292D615F15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773</Words>
  <Application>Microsoft Macintosh PowerPoint</Application>
  <PresentationFormat>Widescreen</PresentationFormat>
  <Paragraphs>83</Paragraphs>
  <Slides>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Rounded MT Bold</vt:lpstr>
      <vt:lpstr>Calibri</vt:lpstr>
      <vt:lpstr>Wingdings</vt:lpstr>
      <vt:lpstr>Equity Bank_CF</vt:lpstr>
      <vt:lpstr>think-cell Slide</vt:lpstr>
      <vt:lpstr>EUROPEAN INVESTMENT BANK(EIB) &amp; EQUITY BANK  AGRICULTURE CREDIT FACILITY </vt:lpstr>
      <vt:lpstr>THE FACILITY</vt:lpstr>
      <vt:lpstr>UNLOCKING LONG - TERM INVESTMENT TO STRENGTHEN  THE KENYAN AGRICULTURE SECTOR</vt:lpstr>
      <vt:lpstr>BACKGROUND UNDERSTANDING OF EQUITY BANK /E.I.B CREDIT FACILITY  </vt:lpstr>
      <vt:lpstr>Who are the target beneficiaries of this facility?</vt:lpstr>
      <vt:lpstr>Eligibility criteria for the  Equity Bank/EIB credit facility</vt:lpstr>
      <vt:lpstr>Basic terms of the credit facility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2014-10-29T22:17:45Z</dcterms:created>
  <dcterms:modified xsi:type="dcterms:W3CDTF">2019-10-08T22:42:50Z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0x0101009AD0D2A7E8705E4C986B2D1B62BB15DA</vt:lpwstr>
  </property>
  <property fmtid="{D5CDD505-2E9C-101B-9397-08002B2CF9AE}" pid="3" name="_dlc_DocIdItemGuid">
    <vt:lpwstr>436c6a07-f343-4a62-8468-840ad1905679</vt:lpwstr>
  </property>
</Properties>
</file>