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2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notesSlides/notesSlide13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9" r:id="rId3"/>
    <p:sldId id="272" r:id="rId4"/>
    <p:sldId id="286" r:id="rId5"/>
    <p:sldId id="260" r:id="rId6"/>
    <p:sldId id="275" r:id="rId7"/>
    <p:sldId id="274" r:id="rId8"/>
    <p:sldId id="276" r:id="rId9"/>
    <p:sldId id="285" r:id="rId10"/>
    <p:sldId id="268" r:id="rId11"/>
    <p:sldId id="280" r:id="rId12"/>
    <p:sldId id="278" r:id="rId13"/>
    <p:sldId id="281" r:id="rId14"/>
    <p:sldId id="277" r:id="rId15"/>
    <p:sldId id="279" r:id="rId16"/>
    <p:sldId id="282" r:id="rId17"/>
    <p:sldId id="283" r:id="rId18"/>
    <p:sldId id="284" r:id="rId19"/>
    <p:sldId id="26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5157"/>
    <a:srgbClr val="93C03D"/>
    <a:srgbClr val="D98E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–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5345" autoAdjust="0"/>
  </p:normalViewPr>
  <p:slideViewPr>
    <p:cSldViewPr snapToGrid="0" snapToObjects="1" showGuides="1">
      <p:cViewPr varScale="1">
        <p:scale>
          <a:sx n="90" d="100"/>
          <a:sy n="90" d="100"/>
        </p:scale>
        <p:origin x="1968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5" d="100"/>
          <a:sy n="95" d="100"/>
        </p:scale>
        <p:origin x="2544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Clement\Desktop\turnove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Clement\Desktop\Value%20chai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Clement\Desktop\Avearge%20turnover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Book6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[turnover.xlsx]Ownership!PivotTable1</c:name>
    <c:fmtId val="-1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Ownership!$B$3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Ownership!$A$4:$A$11</c:f>
              <c:strCache>
                <c:ptCount val="7"/>
                <c:pt idx="0">
                  <c:v>Cooperative</c:v>
                </c:pt>
                <c:pt idx="1">
                  <c:v>NGO</c:v>
                </c:pt>
                <c:pt idx="2">
                  <c:v>Partnership</c:v>
                </c:pt>
                <c:pt idx="3">
                  <c:v>Private limited company</c:v>
                </c:pt>
                <c:pt idx="4">
                  <c:v>Sacco</c:v>
                </c:pt>
                <c:pt idx="5">
                  <c:v>social enterprise</c:v>
                </c:pt>
                <c:pt idx="6">
                  <c:v>Sole proprietorship</c:v>
                </c:pt>
              </c:strCache>
            </c:strRef>
          </c:cat>
          <c:val>
            <c:numRef>
              <c:f>Ownership!$B$4:$B$11</c:f>
              <c:numCache>
                <c:formatCode>General</c:formatCode>
                <c:ptCount val="7"/>
                <c:pt idx="0">
                  <c:v>11</c:v>
                </c:pt>
                <c:pt idx="1">
                  <c:v>1</c:v>
                </c:pt>
                <c:pt idx="2">
                  <c:v>3</c:v>
                </c:pt>
                <c:pt idx="3">
                  <c:v>26</c:v>
                </c:pt>
                <c:pt idx="4">
                  <c:v>1</c:v>
                </c:pt>
                <c:pt idx="5">
                  <c:v>1</c:v>
                </c:pt>
                <c:pt idx="6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92-490F-AC6B-E6A14DB871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90484783"/>
        <c:axId val="1790488111"/>
      </c:barChart>
      <c:catAx>
        <c:axId val="17904847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0488111"/>
        <c:crosses val="autoZero"/>
        <c:auto val="1"/>
        <c:lblAlgn val="ctr"/>
        <c:lblOffset val="100"/>
        <c:noMultiLvlLbl val="0"/>
      </c:catAx>
      <c:valAx>
        <c:axId val="17904881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048478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Sheet3!$C$20</c:f>
              <c:strCache>
                <c:ptCount val="1"/>
                <c:pt idx="0">
                  <c:v>Count of What sector/ value chain is the business engaged in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Sheet3!$B$21:$B$29</c:f>
              <c:strCache>
                <c:ptCount val="9"/>
                <c:pt idx="0">
                  <c:v>Cereals and pulses</c:v>
                </c:pt>
                <c:pt idx="1">
                  <c:v>Cotton</c:v>
                </c:pt>
                <c:pt idx="2">
                  <c:v>Dairy</c:v>
                </c:pt>
                <c:pt idx="3">
                  <c:v>Fruits &amp; Vegetables</c:v>
                </c:pt>
                <c:pt idx="4">
                  <c:v>Herbs and spices</c:v>
                </c:pt>
                <c:pt idx="5">
                  <c:v>Livestock and aquaculture</c:v>
                </c:pt>
                <c:pt idx="6">
                  <c:v>Nuts and Oil</c:v>
                </c:pt>
                <c:pt idx="7">
                  <c:v>Roots and tubers</c:v>
                </c:pt>
                <c:pt idx="8">
                  <c:v>services</c:v>
                </c:pt>
              </c:strCache>
            </c:strRef>
          </c:cat>
          <c:val>
            <c:numRef>
              <c:f>Sheet3!$C$21:$C$29</c:f>
              <c:numCache>
                <c:formatCode>General</c:formatCode>
                <c:ptCount val="9"/>
                <c:pt idx="0">
                  <c:v>5</c:v>
                </c:pt>
                <c:pt idx="1">
                  <c:v>1</c:v>
                </c:pt>
                <c:pt idx="2">
                  <c:v>11</c:v>
                </c:pt>
                <c:pt idx="3">
                  <c:v>9</c:v>
                </c:pt>
                <c:pt idx="4">
                  <c:v>2</c:v>
                </c:pt>
                <c:pt idx="5">
                  <c:v>5</c:v>
                </c:pt>
                <c:pt idx="6">
                  <c:v>2</c:v>
                </c:pt>
                <c:pt idx="7">
                  <c:v>3</c:v>
                </c:pt>
                <c:pt idx="8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9E-432D-BDA6-4816F70AD4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07323504"/>
        <c:axId val="1007363024"/>
      </c:barChart>
      <c:catAx>
        <c:axId val="1007323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7363024"/>
        <c:crosses val="autoZero"/>
        <c:auto val="1"/>
        <c:lblAlgn val="ctr"/>
        <c:lblOffset val="100"/>
        <c:noMultiLvlLbl val="0"/>
      </c:catAx>
      <c:valAx>
        <c:axId val="1007363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7323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Sheet3!$B$2</c:f>
              <c:strCache>
                <c:ptCount val="1"/>
                <c:pt idx="0">
                  <c:v>Bulking /aggregation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Sheet3!$A$3:$A$11</c:f>
              <c:strCache>
                <c:ptCount val="9"/>
                <c:pt idx="0">
                  <c:v>Cereals and pulses</c:v>
                </c:pt>
                <c:pt idx="1">
                  <c:v>Cotton</c:v>
                </c:pt>
                <c:pt idx="2">
                  <c:v>Dairy</c:v>
                </c:pt>
                <c:pt idx="3">
                  <c:v>Fruits &amp; Vegetables</c:v>
                </c:pt>
                <c:pt idx="4">
                  <c:v>Herbs and spices</c:v>
                </c:pt>
                <c:pt idx="5">
                  <c:v>Livestock and aquaculture</c:v>
                </c:pt>
                <c:pt idx="6">
                  <c:v>Nuts and Oil</c:v>
                </c:pt>
                <c:pt idx="7">
                  <c:v>Roots and tubers</c:v>
                </c:pt>
                <c:pt idx="8">
                  <c:v>Input supply</c:v>
                </c:pt>
              </c:strCache>
            </c:strRef>
          </c:cat>
          <c:val>
            <c:numRef>
              <c:f>Sheet3!$B$3:$B$11</c:f>
              <c:numCache>
                <c:formatCode>General</c:formatCode>
                <c:ptCount val="9"/>
                <c:pt idx="0">
                  <c:v>2</c:v>
                </c:pt>
                <c:pt idx="2">
                  <c:v>5</c:v>
                </c:pt>
                <c:pt idx="3">
                  <c:v>3</c:v>
                </c:pt>
                <c:pt idx="4">
                  <c:v>1</c:v>
                </c:pt>
                <c:pt idx="5">
                  <c:v>2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E4-46C2-9EDA-2EC8C2979ED2}"/>
            </c:ext>
          </c:extLst>
        </c:ser>
        <c:ser>
          <c:idx val="1"/>
          <c:order val="1"/>
          <c:tx>
            <c:strRef>
              <c:f>Sheet3!$C$2</c:f>
              <c:strCache>
                <c:ptCount val="1"/>
                <c:pt idx="0">
                  <c:v>Input and Services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Sheet3!$A$3:$A$11</c:f>
              <c:strCache>
                <c:ptCount val="9"/>
                <c:pt idx="0">
                  <c:v>Cereals and pulses</c:v>
                </c:pt>
                <c:pt idx="1">
                  <c:v>Cotton</c:v>
                </c:pt>
                <c:pt idx="2">
                  <c:v>Dairy</c:v>
                </c:pt>
                <c:pt idx="3">
                  <c:v>Fruits &amp; Vegetables</c:v>
                </c:pt>
                <c:pt idx="4">
                  <c:v>Herbs and spices</c:v>
                </c:pt>
                <c:pt idx="5">
                  <c:v>Livestock and aquaculture</c:v>
                </c:pt>
                <c:pt idx="6">
                  <c:v>Nuts and Oil</c:v>
                </c:pt>
                <c:pt idx="7">
                  <c:v>Roots and tubers</c:v>
                </c:pt>
                <c:pt idx="8">
                  <c:v>Input supply</c:v>
                </c:pt>
              </c:strCache>
            </c:strRef>
          </c:cat>
          <c:val>
            <c:numRef>
              <c:f>Sheet3!$C$3:$C$11</c:f>
              <c:numCache>
                <c:formatCode>General</c:formatCode>
                <c:ptCount val="9"/>
                <c:pt idx="0">
                  <c:v>1</c:v>
                </c:pt>
                <c:pt idx="5">
                  <c:v>1</c:v>
                </c:pt>
                <c:pt idx="8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E4-46C2-9EDA-2EC8C2979ED2}"/>
            </c:ext>
          </c:extLst>
        </c:ser>
        <c:ser>
          <c:idx val="2"/>
          <c:order val="2"/>
          <c:tx>
            <c:strRef>
              <c:f>Sheet3!$D$2</c:f>
              <c:strCache>
                <c:ptCount val="1"/>
                <c:pt idx="0">
                  <c:v>Processing/manufacturing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Sheet3!$A$3:$A$11</c:f>
              <c:strCache>
                <c:ptCount val="9"/>
                <c:pt idx="0">
                  <c:v>Cereals and pulses</c:v>
                </c:pt>
                <c:pt idx="1">
                  <c:v>Cotton</c:v>
                </c:pt>
                <c:pt idx="2">
                  <c:v>Dairy</c:v>
                </c:pt>
                <c:pt idx="3">
                  <c:v>Fruits &amp; Vegetables</c:v>
                </c:pt>
                <c:pt idx="4">
                  <c:v>Herbs and spices</c:v>
                </c:pt>
                <c:pt idx="5">
                  <c:v>Livestock and aquaculture</c:v>
                </c:pt>
                <c:pt idx="6">
                  <c:v>Nuts and Oil</c:v>
                </c:pt>
                <c:pt idx="7">
                  <c:v>Roots and tubers</c:v>
                </c:pt>
                <c:pt idx="8">
                  <c:v>Input supply</c:v>
                </c:pt>
              </c:strCache>
            </c:strRef>
          </c:cat>
          <c:val>
            <c:numRef>
              <c:f>Sheet3!$D$3:$D$11</c:f>
              <c:numCache>
                <c:formatCode>General</c:formatCode>
                <c:ptCount val="9"/>
                <c:pt idx="0">
                  <c:v>2</c:v>
                </c:pt>
                <c:pt idx="1">
                  <c:v>1</c:v>
                </c:pt>
                <c:pt idx="2">
                  <c:v>5</c:v>
                </c:pt>
                <c:pt idx="3">
                  <c:v>6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  <c:pt idx="7">
                  <c:v>3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CE4-46C2-9EDA-2EC8C2979E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37859359"/>
        <c:axId val="1037867263"/>
      </c:barChart>
      <c:catAx>
        <c:axId val="10378593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7867263"/>
        <c:crosses val="autoZero"/>
        <c:auto val="1"/>
        <c:lblAlgn val="ctr"/>
        <c:lblOffset val="100"/>
        <c:noMultiLvlLbl val="0"/>
      </c:catAx>
      <c:valAx>
        <c:axId val="10378672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7859359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/>
              <a:t>Average 3 year turnover in Kshs(Millions)    </a:t>
            </a:r>
          </a:p>
        </c:rich>
      </c:tx>
      <c:layout>
        <c:manualLayout>
          <c:xMode val="edge"/>
          <c:yMode val="edge"/>
          <c:x val="0.23345077057675487"/>
          <c:y val="2.15555954733249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'3 year average turnover'!$B$1</c:f>
              <c:strCache>
                <c:ptCount val="1"/>
                <c:pt idx="0">
                  <c:v>Average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 cap="rnd">
                <a:solidFill>
                  <a:schemeClr val="accent1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xVal>
            <c:strRef>
              <c:f>'3 year average turnover'!$A$2:$A$42</c:f>
              <c:strCache>
                <c:ptCount val="41"/>
                <c:pt idx="0">
                  <c:v>African Solutions Technology </c:v>
                </c:pt>
                <c:pt idx="1">
                  <c:v>Amo Ltd</c:v>
                </c:pt>
                <c:pt idx="2">
                  <c:v>Boma Holdings Limited</c:v>
                </c:pt>
                <c:pt idx="3">
                  <c:v>Bondo Dairy Farmers Cooperative </c:v>
                </c:pt>
                <c:pt idx="4">
                  <c:v>Bungoma Chemists</c:v>
                </c:pt>
                <c:pt idx="5">
                  <c:v>Busia Farmers Society</c:v>
                </c:pt>
                <c:pt idx="6">
                  <c:v>Chamgiwadu Dairy And Multipurpose Cooperative Society Limited</c:v>
                </c:pt>
                <c:pt idx="7">
                  <c:v>Dairy Farmers of Cherangany</c:v>
                </c:pt>
                <c:pt idx="8">
                  <c:v>Dala Industry  Limited</c:v>
                </c:pt>
                <c:pt idx="9">
                  <c:v>East Comm Foods</c:v>
                </c:pt>
                <c:pt idx="10">
                  <c:v>Escope Strategic Solutions </c:v>
                </c:pt>
                <c:pt idx="11">
                  <c:v>Fresh produce</c:v>
                </c:pt>
                <c:pt idx="12">
                  <c:v>Jewlet</c:v>
                </c:pt>
                <c:pt idx="13">
                  <c:v>Kakamega Dairy Cooperative</c:v>
                </c:pt>
                <c:pt idx="14">
                  <c:v>kamumo products</c:v>
                </c:pt>
                <c:pt idx="15">
                  <c:v>Kasbondo Aim Dairy Cooperative </c:v>
                </c:pt>
                <c:pt idx="16">
                  <c:v>Kigen foods</c:v>
                </c:pt>
                <c:pt idx="17">
                  <c:v>Luchendi Credit &amp; Savings</c:v>
                </c:pt>
                <c:pt idx="18">
                  <c:v>Lum Limited (To be incorporated)</c:v>
                </c:pt>
                <c:pt idx="19">
                  <c:v>Majeca Enterprises </c:v>
                </c:pt>
                <c:pt idx="20">
                  <c:v>Makuweni dairy farmers cooperative</c:v>
                </c:pt>
                <c:pt idx="21">
                  <c:v>Maraga Investments Ltd</c:v>
                </c:pt>
                <c:pt idx="22">
                  <c:v>Matuga Mbele enterprise</c:v>
                </c:pt>
                <c:pt idx="23">
                  <c:v>Morgem Edible Oil Industries</c:v>
                </c:pt>
                <c:pt idx="24">
                  <c:v>Mukluks lmtd</c:v>
                </c:pt>
                <c:pt idx="25">
                  <c:v>Ngarua cereals and produce co-op society</c:v>
                </c:pt>
                <c:pt idx="26">
                  <c:v>Ngarua Dairy Farmers Co-operative S</c:v>
                </c:pt>
                <c:pt idx="27">
                  <c:v>Northrift AI (Artificial Insemination)</c:v>
                </c:pt>
                <c:pt idx="28">
                  <c:v>Nyangorora Banana Processors Limited</c:v>
                </c:pt>
                <c:pt idx="29">
                  <c:v>Organi Limited </c:v>
                </c:pt>
                <c:pt idx="30">
                  <c:v>OS Labs</c:v>
                </c:pt>
                <c:pt idx="31">
                  <c:v>Pegros limited</c:v>
                </c:pt>
                <c:pt idx="32">
                  <c:v>Rich Grain Millers Limited</c:v>
                </c:pt>
                <c:pt idx="33">
                  <c:v>Rosevero Ltd</c:v>
                </c:pt>
                <c:pt idx="34">
                  <c:v>Siwongo processors</c:v>
                </c:pt>
                <c:pt idx="35">
                  <c:v>United Multipurpose Cooperative Society</c:v>
                </c:pt>
                <c:pt idx="36">
                  <c:v>Vejaros ltd</c:v>
                </c:pt>
                <c:pt idx="37">
                  <c:v>Vihiga Dairy Farmers Cooperative</c:v>
                </c:pt>
                <c:pt idx="38">
                  <c:v>Western Dryfoods Ltd</c:v>
                </c:pt>
                <c:pt idx="39">
                  <c:v>Zaynagro</c:v>
                </c:pt>
                <c:pt idx="40">
                  <c:v>Zuri Botanica</c:v>
                </c:pt>
              </c:strCache>
            </c:strRef>
          </c:xVal>
          <c:yVal>
            <c:numRef>
              <c:f>'3 year average turnover'!$B$2:$B$42</c:f>
              <c:numCache>
                <c:formatCode>General</c:formatCode>
                <c:ptCount val="41"/>
                <c:pt idx="0">
                  <c:v>500000</c:v>
                </c:pt>
                <c:pt idx="1">
                  <c:v>5900000</c:v>
                </c:pt>
                <c:pt idx="2">
                  <c:v>220000</c:v>
                </c:pt>
                <c:pt idx="3">
                  <c:v>1700000</c:v>
                </c:pt>
                <c:pt idx="4">
                  <c:v>65000000</c:v>
                </c:pt>
                <c:pt idx="5">
                  <c:v>2500000</c:v>
                </c:pt>
                <c:pt idx="6">
                  <c:v>100000</c:v>
                </c:pt>
                <c:pt idx="7">
                  <c:v>60000000</c:v>
                </c:pt>
                <c:pt idx="8">
                  <c:v>8200000</c:v>
                </c:pt>
                <c:pt idx="9">
                  <c:v>1500000</c:v>
                </c:pt>
                <c:pt idx="10">
                  <c:v>20860000</c:v>
                </c:pt>
                <c:pt idx="11">
                  <c:v>200000</c:v>
                </c:pt>
                <c:pt idx="12">
                  <c:v>24381380</c:v>
                </c:pt>
                <c:pt idx="13">
                  <c:v>2000000</c:v>
                </c:pt>
                <c:pt idx="14">
                  <c:v>36000000</c:v>
                </c:pt>
                <c:pt idx="15">
                  <c:v>8500000</c:v>
                </c:pt>
                <c:pt idx="16">
                  <c:v>500000</c:v>
                </c:pt>
                <c:pt idx="17">
                  <c:v>2000000</c:v>
                </c:pt>
                <c:pt idx="18">
                  <c:v>8400000</c:v>
                </c:pt>
                <c:pt idx="19">
                  <c:v>780000</c:v>
                </c:pt>
                <c:pt idx="20">
                  <c:v>24000000</c:v>
                </c:pt>
                <c:pt idx="21">
                  <c:v>100000000</c:v>
                </c:pt>
                <c:pt idx="22">
                  <c:v>6000000</c:v>
                </c:pt>
                <c:pt idx="23">
                  <c:v>3200000</c:v>
                </c:pt>
                <c:pt idx="24">
                  <c:v>24000000</c:v>
                </c:pt>
                <c:pt idx="25">
                  <c:v>12700000</c:v>
                </c:pt>
                <c:pt idx="26">
                  <c:v>26000000</c:v>
                </c:pt>
                <c:pt idx="27">
                  <c:v>25000000</c:v>
                </c:pt>
                <c:pt idx="28">
                  <c:v>460000</c:v>
                </c:pt>
                <c:pt idx="29">
                  <c:v>1400000</c:v>
                </c:pt>
                <c:pt idx="30">
                  <c:v>15600000</c:v>
                </c:pt>
                <c:pt idx="31">
                  <c:v>6000000</c:v>
                </c:pt>
                <c:pt idx="32">
                  <c:v>19000000</c:v>
                </c:pt>
                <c:pt idx="33">
                  <c:v>94000000</c:v>
                </c:pt>
                <c:pt idx="34">
                  <c:v>2900000</c:v>
                </c:pt>
                <c:pt idx="35">
                  <c:v>1400000</c:v>
                </c:pt>
                <c:pt idx="36">
                  <c:v>700000</c:v>
                </c:pt>
                <c:pt idx="37">
                  <c:v>10000000</c:v>
                </c:pt>
                <c:pt idx="38">
                  <c:v>400000000</c:v>
                </c:pt>
                <c:pt idx="39">
                  <c:v>47000000</c:v>
                </c:pt>
                <c:pt idx="40">
                  <c:v>1000000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EC8-465A-8284-E86EB9AFC0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9365840"/>
        <c:axId val="1049354192"/>
      </c:scatterChart>
      <c:valAx>
        <c:axId val="1049365840"/>
        <c:scaling>
          <c:orientation val="minMax"/>
        </c:scaling>
        <c:delete val="0"/>
        <c:axPos val="b"/>
        <c:title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9354192"/>
        <c:crosses val="autoZero"/>
        <c:crossBetween val="midCat"/>
      </c:valAx>
      <c:valAx>
        <c:axId val="1049354192"/>
        <c:scaling>
          <c:orientation val="minMax"/>
          <c:max val="651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Average</a:t>
                </a:r>
                <a:r>
                  <a:rPr lang="en-US" baseline="0"/>
                  <a:t> Turnover 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9365840"/>
        <c:crosses val="autoZero"/>
        <c:crossBetween val="midCat"/>
        <c:majorUnit val="500000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 b="1"/>
              <a:t>Main source of business finance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Sheet5!$B$1</c:f>
              <c:strCache>
                <c:ptCount val="1"/>
                <c:pt idx="0">
                  <c:v>Count of What has been the main source of financing for your business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Sheet5!$A$2:$A$5</c:f>
              <c:strCache>
                <c:ptCount val="4"/>
                <c:pt idx="0">
                  <c:v>Debt</c:v>
                </c:pt>
                <c:pt idx="1">
                  <c:v>Equity</c:v>
                </c:pt>
                <c:pt idx="2">
                  <c:v>Grants and donations</c:v>
                </c:pt>
                <c:pt idx="3">
                  <c:v>Retained earnings</c:v>
                </c:pt>
              </c:strCache>
            </c:strRef>
          </c:cat>
          <c:val>
            <c:numRef>
              <c:f>Sheet5!$B$2:$B$5</c:f>
              <c:numCache>
                <c:formatCode>General</c:formatCode>
                <c:ptCount val="4"/>
                <c:pt idx="0">
                  <c:v>11</c:v>
                </c:pt>
                <c:pt idx="1">
                  <c:v>12</c:v>
                </c:pt>
                <c:pt idx="2">
                  <c:v>9</c:v>
                </c:pt>
                <c:pt idx="3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4C-4C2F-A05E-99D8CE9E70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477584"/>
        <c:axId val="40458032"/>
      </c:barChart>
      <c:catAx>
        <c:axId val="40477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58032"/>
        <c:crosses val="autoZero"/>
        <c:auto val="1"/>
        <c:lblAlgn val="ctr"/>
        <c:lblOffset val="100"/>
        <c:noMultiLvlLbl val="0"/>
      </c:catAx>
      <c:valAx>
        <c:axId val="40458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7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0.78974</cdr:x>
      <cdr:y>0.56907</cdr:y>
    </cdr:from>
    <cdr:to>
      <cdr:x>1</cdr:x>
      <cdr:y>0.74151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693920" y="2011680"/>
          <a:ext cx="1249680" cy="609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t"/>
        <a:lstStyle xmlns:a="http://schemas.openxmlformats.org/drawingml/2006/main"/>
        <a:p xmlns:a="http://schemas.openxmlformats.org/drawingml/2006/main">
          <a:pPr algn="l"/>
          <a:r>
            <a:rPr lang="en-US" sz="900" b="1" dirty="0"/>
            <a:t>Current AgriFI Minimum threshold </a:t>
          </a:r>
          <a:r>
            <a:rPr lang="en-US" sz="900" b="1" dirty="0" err="1"/>
            <a:t>Kes</a:t>
          </a:r>
          <a:r>
            <a:rPr lang="en-US" sz="900" b="1" dirty="0"/>
            <a:t> 23 million SMALL ENTERPRISES</a:t>
          </a:r>
        </a:p>
      </cdr:txBody>
    </cdr:sp>
  </cdr:relSizeAnchor>
  <cdr:relSizeAnchor xmlns:cdr="http://schemas.openxmlformats.org/drawingml/2006/chartDrawing">
    <cdr:from>
      <cdr:x>0.78974</cdr:x>
      <cdr:y>0.76527</cdr:y>
    </cdr:from>
    <cdr:to>
      <cdr:x>1</cdr:x>
      <cdr:y>0.93771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693899" y="3021633"/>
          <a:ext cx="1249701" cy="6808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sz="900" b="1" dirty="0"/>
            <a:t>Turnover</a:t>
          </a:r>
          <a:r>
            <a:rPr lang="en-US" sz="900" b="1" baseline="0" dirty="0"/>
            <a:t> below and above 5 million </a:t>
          </a:r>
          <a:r>
            <a:rPr lang="en-US" sz="900" b="1" baseline="0" dirty="0" err="1"/>
            <a:t>Kes</a:t>
          </a:r>
          <a:r>
            <a:rPr lang="en-US" sz="900" b="1" dirty="0"/>
            <a:t> Mainly MICRO ENTERPRISES</a:t>
          </a:r>
        </a:p>
      </cdr:txBody>
    </cdr:sp>
  </cdr:relSizeAnchor>
  <cdr:relSizeAnchor xmlns:cdr="http://schemas.openxmlformats.org/drawingml/2006/chartDrawing">
    <cdr:from>
      <cdr:x>0.14108</cdr:x>
      <cdr:y>0.56669</cdr:y>
    </cdr:from>
    <cdr:to>
      <cdr:x>0.80582</cdr:x>
      <cdr:y>0.81926</cdr:y>
    </cdr:to>
    <cdr:grpSp>
      <cdr:nvGrpSpPr>
        <cdr:cNvPr id="4" name="Group 3">
          <a:extLst xmlns:a="http://schemas.openxmlformats.org/drawingml/2006/main">
            <a:ext uri="{FF2B5EF4-FFF2-40B4-BE49-F238E27FC236}">
              <a16:creationId xmlns:a16="http://schemas.microsoft.com/office/drawing/2014/main" id="{CCA97AB5-5DFC-D34E-86AF-5585EAFED826}"/>
            </a:ext>
          </a:extLst>
        </cdr:cNvPr>
        <cdr:cNvGrpSpPr/>
      </cdr:nvGrpSpPr>
      <cdr:grpSpPr>
        <a:xfrm xmlns:a="http://schemas.openxmlformats.org/drawingml/2006/main">
          <a:off x="1112656" y="2204070"/>
          <a:ext cx="5242605" cy="982339"/>
          <a:chOff x="-1135380" y="-6141720"/>
          <a:chExt cx="5242560" cy="982345"/>
        </a:xfrm>
      </cdr:grpSpPr>
      <cdr:sp macro="" textlink="">
        <cdr:nvSpPr>
          <cdr:cNvPr id="5" name="Minus 4"/>
          <cdr:cNvSpPr/>
        </cdr:nvSpPr>
        <cdr:spPr>
          <a:xfrm xmlns:a="http://schemas.openxmlformats.org/drawingml/2006/main">
            <a:off x="-1135380" y="-5341620"/>
            <a:ext cx="5242560" cy="182245"/>
          </a:xfrm>
          <a:prstGeom xmlns:a="http://schemas.openxmlformats.org/drawingml/2006/main" prst="mathMinus">
            <a:avLst/>
          </a:prstGeom>
          <a:solidFill xmlns:a="http://schemas.openxmlformats.org/drawingml/2006/main">
            <a:srgbClr val="C00000"/>
          </a:solidFill>
          <a:ln xmlns:a="http://schemas.openxmlformats.org/drawingml/2006/main">
            <a:solidFill>
              <a:srgbClr val="C00000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 xmlns:a="http://schemas.openxmlformats.org/drawingml/2006/main"/>
          <a:p xmlns:a="http://schemas.openxmlformats.org/drawingml/2006/main">
            <a:endParaRPr lang="en-US"/>
          </a:p>
        </cdr:txBody>
      </cdr:sp>
      <cdr:sp macro="" textlink="">
        <cdr:nvSpPr>
          <cdr:cNvPr id="6" name="Minus 5"/>
          <cdr:cNvSpPr/>
        </cdr:nvSpPr>
        <cdr:spPr>
          <a:xfrm xmlns:a="http://schemas.openxmlformats.org/drawingml/2006/main">
            <a:off x="-1135380" y="-6141720"/>
            <a:ext cx="5242560" cy="182245"/>
          </a:xfrm>
          <a:prstGeom xmlns:a="http://schemas.openxmlformats.org/drawingml/2006/main" prst="mathMinus">
            <a:avLst/>
          </a:prstGeom>
          <a:solidFill xmlns:a="http://schemas.openxmlformats.org/drawingml/2006/main">
            <a:srgbClr val="C00000"/>
          </a:solidFill>
          <a:ln xmlns:a="http://schemas.openxmlformats.org/drawingml/2006/main">
            <a:solidFill>
              <a:srgbClr val="C00000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 xmlns:a="http://schemas.openxmlformats.org/drawingml/2006/main"/>
          <a:p xmlns:a="http://schemas.openxmlformats.org/drawingml/2006/main">
            <a:endParaRPr lang="en-US"/>
          </a:p>
        </cdr:txBody>
      </cdr:sp>
    </cdr:grp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13CE85-9480-354D-9D7C-C4FECEE04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110A2E-0FA4-8148-9123-DDDE2537BF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EE195-9F5A-694F-A8A6-BBAF07CE6CBA}" type="datetimeFigureOut">
              <a:rPr lang="en-US" smtClean="0"/>
              <a:t>10/9/19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036023-170C-454D-82C6-E032CA7FA3E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2D31E9-6DD5-AB4B-8A8E-E4702D5D5F7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CCB2E-C70A-804C-9D60-800733F0B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872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E07E8-FEB3-6345-B6CA-38F38CA9ADF8}" type="datetimeFigureOut">
              <a:rPr lang="en-US" smtClean="0"/>
              <a:t>10/9/19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11B60-D200-CF4C-B2F0-33BFF2D05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313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1B60-D200-CF4C-B2F0-33BFF2D053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1545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1B60-D200-CF4C-B2F0-33BFF2D053E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3470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1B60-D200-CF4C-B2F0-33BFF2D053E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2613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Turnover Range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Majority of micro enterprises reporting below Kshs 5 Million.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Majority of private limited companies and cooperatives reported between Kshs 10M and Kshs.25M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1B60-D200-CF4C-B2F0-33BFF2D053E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9586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Most of grant</a:t>
            </a:r>
            <a:r>
              <a:rPr lang="en-US" baseline="0" dirty="0"/>
              <a:t> donations targeted Micro-Enterprises. Available funds in the region are RTI, GIZ MGF, VI Agroforestry Fund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1B60-D200-CF4C-B2F0-33BFF2D053E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5138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1B60-D200-CF4C-B2F0-33BFF2D053E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3956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1B60-D200-CF4C-B2F0-33BFF2D053E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8362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1B60-D200-CF4C-B2F0-33BFF2D053E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57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1B60-D200-CF4C-B2F0-33BFF2D053E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632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1B60-D200-CF4C-B2F0-33BFF2D053E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157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11B60-D200-CF4C-B2F0-33BFF2D053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580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1B60-D200-CF4C-B2F0-33BFF2D053E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96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1B60-D200-CF4C-B2F0-33BFF2D053E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783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ACACIA</a:t>
            </a:r>
            <a:r>
              <a:rPr lang="en-US" baseline="0" dirty="0"/>
              <a:t> 1300 collectors jobs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1B60-D200-CF4C-B2F0-33BFF2D053E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190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1B60-D200-CF4C-B2F0-33BFF2D053E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64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1B60-D200-CF4C-B2F0-33BFF2D053E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421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6CAC4-11DA-5B4E-994D-94EE0209BFF3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D0A4-F48C-ED42-AE5C-A515BA8C9CB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8BF8FD9E-B9F8-004C-ACF0-D7150D632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11969"/>
            <a:ext cx="7886700" cy="612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241DF26D-05C8-1B4C-84A7-455338B76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50428"/>
            <a:ext cx="7886700" cy="38888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38983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6CAC4-11DA-5B4E-994D-94EE0209BFF3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D0A4-F48C-ED42-AE5C-A515BA8C9CB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36815AC-2FD3-5C47-AE00-DF36D66CC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50314"/>
            <a:ext cx="7886700" cy="612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EA1E0D9-1BED-4641-8540-4DD78BADD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08919"/>
            <a:ext cx="7886700" cy="38888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828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711969"/>
            <a:ext cx="7886700" cy="612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50428"/>
            <a:ext cx="7886700" cy="38888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6CAC4-11DA-5B4E-994D-94EE0209BFF3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ED0A4-F48C-ED42-AE5C-A515BA8C9C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07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455157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45515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5515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45515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E3E0B58-BA28-3749-A497-E52F66560EEA}"/>
              </a:ext>
            </a:extLst>
          </p:cNvPr>
          <p:cNvSpPr txBox="1"/>
          <p:nvPr/>
        </p:nvSpPr>
        <p:spPr>
          <a:xfrm>
            <a:off x="114709" y="1348152"/>
            <a:ext cx="4178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D98E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AgriFI project updates and Call 3 guidelines</a:t>
            </a:r>
          </a:p>
        </p:txBody>
      </p:sp>
    </p:spTree>
    <p:extLst>
      <p:ext uri="{BB962C8B-B14F-4D97-AF65-F5344CB8AC3E}">
        <p14:creationId xmlns:p14="http://schemas.microsoft.com/office/powerpoint/2010/main" val="3900231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SUMMARY EXPLORATORY STUDY FINDINGS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/>
              <a:t>Study Design:</a:t>
            </a:r>
            <a:endParaRPr lang="en-US" dirty="0"/>
          </a:p>
          <a:p>
            <a:pPr lvl="0"/>
            <a:r>
              <a:rPr lang="en-US" b="1" dirty="0"/>
              <a:t>Surveys in ASAL and Western Counties</a:t>
            </a:r>
            <a:r>
              <a:rPr lang="en-US" dirty="0"/>
              <a:t>: Data collected through structured questionnaires from 48 sampled companies </a:t>
            </a:r>
          </a:p>
          <a:p>
            <a:pPr lvl="0"/>
            <a:r>
              <a:rPr lang="en-US" b="1" dirty="0"/>
              <a:t>Interviews with organizations and institutions working i.e</a:t>
            </a:r>
            <a:r>
              <a:rPr lang="en-US" dirty="0"/>
              <a:t>. ACDI VOCA, Equity Bank </a:t>
            </a:r>
          </a:p>
          <a:p>
            <a:pPr lvl="0">
              <a:buFontTx/>
              <a:buChar char="-"/>
            </a:pPr>
            <a:r>
              <a:rPr lang="en-US" b="1" dirty="0"/>
              <a:t>Call 1 and 2 Analysis</a:t>
            </a:r>
          </a:p>
          <a:p>
            <a:pPr>
              <a:buFontTx/>
              <a:buChar char="-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95671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BUSINESS OWNERSHIP STRUCTURES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2936927"/>
              </p:ext>
            </p:extLst>
          </p:nvPr>
        </p:nvGraphicFramePr>
        <p:xfrm>
          <a:off x="628650" y="1386348"/>
          <a:ext cx="7886700" cy="4211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29074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POTENTIAL/EMERGING VCS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en-US" dirty="0"/>
          </a:p>
          <a:p>
            <a:pPr>
              <a:buFontTx/>
              <a:buChar char="-"/>
            </a:pPr>
            <a:endParaRPr lang="en-US" sz="24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022146366"/>
              </p:ext>
            </p:extLst>
          </p:nvPr>
        </p:nvGraphicFramePr>
        <p:xfrm>
          <a:off x="347472" y="1562650"/>
          <a:ext cx="8531352" cy="366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28434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44146"/>
            <a:ext cx="7886700" cy="612336"/>
          </a:xfrm>
        </p:spPr>
        <p:txBody>
          <a:bodyPr/>
          <a:lstStyle/>
          <a:p>
            <a:pPr algn="l"/>
            <a:r>
              <a:rPr lang="en-US" dirty="0"/>
              <a:t>Business Models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1365720"/>
              </p:ext>
            </p:extLst>
          </p:nvPr>
        </p:nvGraphicFramePr>
        <p:xfrm>
          <a:off x="628650" y="1256482"/>
          <a:ext cx="8205634" cy="43410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7162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ANNUAL AVERAGE TURNOVER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0888126"/>
              </p:ext>
            </p:extLst>
          </p:nvPr>
        </p:nvGraphicFramePr>
        <p:xfrm>
          <a:off x="628650" y="1708150"/>
          <a:ext cx="7886700" cy="388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302683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en-US" dirty="0"/>
          </a:p>
          <a:p>
            <a:pPr>
              <a:buFontTx/>
              <a:buChar char="-"/>
            </a:pPr>
            <a:endParaRPr lang="en-US" sz="24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07924264"/>
              </p:ext>
            </p:extLst>
          </p:nvPr>
        </p:nvGraphicFramePr>
        <p:xfrm>
          <a:off x="309715" y="950315"/>
          <a:ext cx="8554065" cy="3931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280220" y="4961166"/>
            <a:ext cx="7886700" cy="612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rgbClr val="45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Av. Loan Amounts Kshs.4M             Av. Loan term 3 Years</a:t>
            </a:r>
          </a:p>
        </p:txBody>
      </p:sp>
    </p:spTree>
    <p:extLst>
      <p:ext uri="{BB962C8B-B14F-4D97-AF65-F5344CB8AC3E}">
        <p14:creationId xmlns:p14="http://schemas.microsoft.com/office/powerpoint/2010/main" val="368858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Recommendations Call 3 guidelines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445" y="1708919"/>
            <a:ext cx="8642555" cy="3888827"/>
          </a:xfrm>
        </p:spPr>
        <p:txBody>
          <a:bodyPr>
            <a:normAutofit/>
          </a:bodyPr>
          <a:lstStyle/>
          <a:p>
            <a:pPr lvl="0"/>
            <a:r>
              <a:rPr lang="en-US" b="1" dirty="0"/>
              <a:t>Call 3 to be split into two windows</a:t>
            </a:r>
          </a:p>
          <a:p>
            <a:pPr lvl="0"/>
            <a:r>
              <a:rPr lang="en-US" b="1" dirty="0"/>
              <a:t>General eligibility to be maintained in both windows</a:t>
            </a:r>
          </a:p>
          <a:p>
            <a:pPr lvl="0"/>
            <a:r>
              <a:rPr lang="en-US" b="1" dirty="0"/>
              <a:t>Window 1 eligibility should be maintained as for Call 2</a:t>
            </a:r>
          </a:p>
          <a:p>
            <a:pPr lvl="0"/>
            <a:r>
              <a:rPr lang="en-US" b="1" dirty="0"/>
              <a:t>Window 2 specific eligibility to be reviewed as follows</a:t>
            </a:r>
            <a:r>
              <a:rPr lang="en-US" sz="2400" b="1" dirty="0"/>
              <a:t>:</a:t>
            </a:r>
          </a:p>
          <a:p>
            <a:pPr lvl="1"/>
            <a:r>
              <a:rPr lang="en-US" dirty="0"/>
              <a:t>Reduce audited account required period from the past 3 to 2 years</a:t>
            </a:r>
          </a:p>
          <a:p>
            <a:pPr lvl="1"/>
            <a:r>
              <a:rPr lang="en-US" dirty="0"/>
              <a:t>Reduce co-financing to at least 30% </a:t>
            </a:r>
          </a:p>
          <a:p>
            <a:pPr lvl="1"/>
            <a:r>
              <a:rPr lang="en-US" dirty="0"/>
              <a:t>Annual turnover EUR 100,000 to EUR 200,000</a:t>
            </a:r>
          </a:p>
          <a:p>
            <a:pPr lvl="1"/>
            <a:r>
              <a:rPr lang="en-US" dirty="0"/>
              <a:t>Asset base of less than EUR 1,000,000 (balance sheet total);</a:t>
            </a:r>
          </a:p>
          <a:p>
            <a:pPr lvl="1"/>
            <a:r>
              <a:rPr lang="en-US" dirty="0"/>
              <a:t>Financial support EUR 100,000 to EUR 150,000</a:t>
            </a:r>
          </a:p>
          <a:p>
            <a:r>
              <a:rPr lang="en-US" b="1" dirty="0"/>
              <a:t>Preference to be given to companies domiciled in ASAL and Western counties</a:t>
            </a:r>
          </a:p>
          <a:p>
            <a:pPr lvl="0"/>
            <a:endParaRPr lang="en-US" sz="2400" b="1" dirty="0"/>
          </a:p>
          <a:p>
            <a:pPr>
              <a:buFontTx/>
              <a:buChar char="-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566753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CALL 3 GUIDELINES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445" y="1562651"/>
            <a:ext cx="8421329" cy="4035096"/>
          </a:xfrm>
        </p:spPr>
        <p:txBody>
          <a:bodyPr>
            <a:normAutofit/>
          </a:bodyPr>
          <a:lstStyle/>
          <a:p>
            <a:r>
              <a:rPr lang="en-US" dirty="0"/>
              <a:t>Allocate 70% of Financial envelope to window 1 </a:t>
            </a:r>
          </a:p>
          <a:p>
            <a:pPr lvl="0"/>
            <a:r>
              <a:rPr lang="en-US" dirty="0"/>
              <a:t>Allocate 30% of Financial envelope to window 2 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dirty="0"/>
              <a:t>Intensive marketing for proper outreach</a:t>
            </a:r>
          </a:p>
          <a:p>
            <a:pPr lvl="0"/>
            <a:r>
              <a:rPr lang="en-US" dirty="0"/>
              <a:t>Adequate time for CN submission. </a:t>
            </a:r>
          </a:p>
          <a:p>
            <a:pPr lvl="0"/>
            <a:r>
              <a:rPr lang="en-US" dirty="0"/>
              <a:t>Consider other factors like women/youth owned companies and missing value chains in call 3</a:t>
            </a:r>
            <a:r>
              <a:rPr lang="en-US" sz="2400" dirty="0"/>
              <a:t>.</a:t>
            </a:r>
          </a:p>
          <a:p>
            <a:pPr lvl="0"/>
            <a:endParaRPr lang="en-US" sz="2400" b="1" dirty="0"/>
          </a:p>
          <a:p>
            <a:pPr>
              <a:buFontTx/>
              <a:buChar char="-"/>
            </a:pP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7143E5-4C74-6F4E-9F27-36559CF019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626" b="1"/>
          <a:stretch/>
        </p:blipFill>
        <p:spPr>
          <a:xfrm>
            <a:off x="221226" y="2440802"/>
            <a:ext cx="8808474" cy="139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296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NEXT STEPS - CALL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948" y="1708919"/>
            <a:ext cx="8273846" cy="3888827"/>
          </a:xfrm>
        </p:spPr>
        <p:txBody>
          <a:bodyPr/>
          <a:lstStyle/>
          <a:p>
            <a:pPr lvl="1">
              <a:buFontTx/>
              <a:buChar char="-"/>
            </a:pPr>
            <a:r>
              <a:rPr lang="en-US" sz="2000" dirty="0"/>
              <a:t>Call 3 guidelines approval 10</a:t>
            </a:r>
            <a:r>
              <a:rPr lang="en-US" sz="2000" baseline="30000" dirty="0"/>
              <a:t>th</a:t>
            </a:r>
            <a:r>
              <a:rPr lang="en-US" sz="2000" dirty="0"/>
              <a:t> September 2019</a:t>
            </a:r>
          </a:p>
          <a:p>
            <a:pPr lvl="1">
              <a:buFontTx/>
              <a:buChar char="-"/>
            </a:pPr>
            <a:r>
              <a:rPr lang="en-US" sz="2000" dirty="0"/>
              <a:t>Launch and Marketing: 9</a:t>
            </a:r>
            <a:r>
              <a:rPr lang="en-US" sz="2000" baseline="30000" dirty="0"/>
              <a:t>th</a:t>
            </a:r>
            <a:r>
              <a:rPr lang="en-US" sz="2000" dirty="0"/>
              <a:t> October 2019</a:t>
            </a:r>
          </a:p>
          <a:p>
            <a:pPr lvl="1">
              <a:buFontTx/>
              <a:buChar char="-"/>
            </a:pPr>
            <a:r>
              <a:rPr lang="en-US" sz="2000" dirty="0"/>
              <a:t>CN submission: 20</a:t>
            </a:r>
            <a:r>
              <a:rPr lang="en-US" sz="2000" baseline="30000" dirty="0"/>
              <a:t>th</a:t>
            </a:r>
            <a:r>
              <a:rPr lang="en-US" sz="2000" dirty="0"/>
              <a:t> November 2019</a:t>
            </a:r>
          </a:p>
          <a:p>
            <a:pPr lvl="1">
              <a:buFontTx/>
              <a:buChar char="-"/>
            </a:pPr>
            <a:r>
              <a:rPr lang="en-US" sz="2000" dirty="0"/>
              <a:t>CN Evaluation and shortlisting: by week of 2</a:t>
            </a:r>
            <a:r>
              <a:rPr lang="en-US" sz="2000" baseline="30000" dirty="0"/>
              <a:t>nd</a:t>
            </a:r>
            <a:r>
              <a:rPr lang="en-US" sz="2000" dirty="0"/>
              <a:t> Dec 2019</a:t>
            </a:r>
          </a:p>
          <a:p>
            <a:pPr lvl="1">
              <a:buFontTx/>
              <a:buChar char="-"/>
            </a:pPr>
            <a:r>
              <a:rPr lang="en-US" sz="2000" dirty="0"/>
              <a:t>Full proposal Submission: by January 30</a:t>
            </a:r>
            <a:r>
              <a:rPr lang="en-US" sz="2000" baseline="30000" dirty="0"/>
              <a:t>th</a:t>
            </a:r>
            <a:r>
              <a:rPr lang="en-US" sz="2000" dirty="0"/>
              <a:t> 2020</a:t>
            </a:r>
          </a:p>
          <a:p>
            <a:pPr lvl="1">
              <a:buFontTx/>
              <a:buChar char="-"/>
            </a:pPr>
            <a:r>
              <a:rPr lang="en-US" sz="2000" dirty="0"/>
              <a:t>Pre-award assessment: Week of 3</a:t>
            </a:r>
            <a:r>
              <a:rPr lang="en-US" sz="2000" baseline="30000" dirty="0"/>
              <a:t>rd</a:t>
            </a:r>
            <a:r>
              <a:rPr lang="en-US" sz="2000" dirty="0"/>
              <a:t> February 2020</a:t>
            </a:r>
          </a:p>
          <a:p>
            <a:pPr lvl="1">
              <a:buFontTx/>
              <a:buChar char="-"/>
            </a:pPr>
            <a:r>
              <a:rPr lang="en-US" sz="2000" dirty="0"/>
              <a:t>Full proposal Evaluation by IIC: Week of 17</a:t>
            </a:r>
            <a:r>
              <a:rPr lang="en-US" sz="2000" baseline="30000" dirty="0"/>
              <a:t>th</a:t>
            </a:r>
            <a:r>
              <a:rPr lang="en-US" sz="2000" dirty="0"/>
              <a:t> February 2020</a:t>
            </a:r>
          </a:p>
          <a:p>
            <a:pPr lvl="1">
              <a:buFontTx/>
              <a:buChar char="-"/>
            </a:pPr>
            <a:r>
              <a:rPr lang="en-US" sz="2000" dirty="0"/>
              <a:t>Full proposal Endorsement by PSC: Week of 16</a:t>
            </a:r>
            <a:r>
              <a:rPr lang="en-US" sz="2000" baseline="30000" dirty="0"/>
              <a:t>th</a:t>
            </a:r>
            <a:r>
              <a:rPr lang="en-US" sz="2000" dirty="0"/>
              <a:t> March 2020</a:t>
            </a:r>
          </a:p>
          <a:p>
            <a:pPr lvl="1">
              <a:buFontTx/>
              <a:buChar char="-"/>
            </a:pPr>
            <a:r>
              <a:rPr lang="en-US" sz="2000" dirty="0"/>
              <a:t>Contracting From Week of 25</a:t>
            </a:r>
            <a:r>
              <a:rPr lang="en-US" sz="2000" baseline="30000" dirty="0"/>
              <a:t>th</a:t>
            </a:r>
            <a:r>
              <a:rPr lang="en-US" sz="2000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8350451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23986D8-D1D2-E640-A8D0-ADB4DCD205D8}"/>
              </a:ext>
            </a:extLst>
          </p:cNvPr>
          <p:cNvSpPr txBox="1"/>
          <p:nvPr/>
        </p:nvSpPr>
        <p:spPr>
          <a:xfrm>
            <a:off x="3164114" y="1768928"/>
            <a:ext cx="27499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>
                <a:solidFill>
                  <a:srgbClr val="455157"/>
                </a:solidFill>
              </a:rPr>
              <a:t>Thank You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24A9D50-F1F7-A046-A9AC-1E8E8ABA60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700" y="3562350"/>
            <a:ext cx="6508416" cy="57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695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376C1-9A46-AB49-9518-DE7DE9174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STRUCTURE OF PRESENTATION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A7BEAC4-172F-9D4A-BE80-240083028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Call 1 Companies Engagement</a:t>
            </a:r>
          </a:p>
          <a:p>
            <a:r>
              <a:rPr lang="en-US" dirty="0"/>
              <a:t>Call 2 Process Updates</a:t>
            </a:r>
          </a:p>
          <a:p>
            <a:r>
              <a:rPr lang="en-US" dirty="0"/>
              <a:t>Exploratory Study Findings</a:t>
            </a:r>
          </a:p>
          <a:p>
            <a:r>
              <a:rPr lang="en-US" dirty="0"/>
              <a:t>Revised Call 3 Guidelines</a:t>
            </a:r>
          </a:p>
          <a:p>
            <a:r>
              <a:rPr lang="en-US" dirty="0"/>
              <a:t>Next Steps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732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CALL 1 COMPANIES ENGAGEMENT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Contract negotiation and execution completed .</a:t>
            </a:r>
          </a:p>
          <a:p>
            <a:pPr>
              <a:buFontTx/>
              <a:buChar char="-"/>
            </a:pPr>
            <a:r>
              <a:rPr lang="en-US" dirty="0"/>
              <a:t>Total value of contract = </a:t>
            </a:r>
            <a:r>
              <a:rPr lang="en-US" b="1" dirty="0"/>
              <a:t>EUR</a:t>
            </a:r>
            <a:r>
              <a:rPr lang="en-US" dirty="0"/>
              <a:t> </a:t>
            </a:r>
            <a:r>
              <a:rPr lang="en-US" b="1" dirty="0"/>
              <a:t>4.09 M</a:t>
            </a:r>
          </a:p>
          <a:p>
            <a:pPr>
              <a:buFontTx/>
              <a:buChar char="-"/>
            </a:pPr>
            <a:r>
              <a:rPr lang="en-US" dirty="0"/>
              <a:t>Initial disbursement = </a:t>
            </a:r>
            <a:r>
              <a:rPr lang="en-US" b="1" dirty="0"/>
              <a:t>EUR1.23 M</a:t>
            </a:r>
          </a:p>
          <a:p>
            <a:pPr>
              <a:buFontTx/>
              <a:buChar char="-"/>
            </a:pPr>
            <a:r>
              <a:rPr lang="en-US" dirty="0"/>
              <a:t>Initial start-up activities in most companies on-going</a:t>
            </a:r>
          </a:p>
          <a:p>
            <a:pPr>
              <a:buFontTx/>
              <a:buChar char="-"/>
            </a:pPr>
            <a:r>
              <a:rPr lang="en-US" dirty="0"/>
              <a:t>Planned first monitoring visit-End of October 2019</a:t>
            </a:r>
          </a:p>
        </p:txBody>
      </p:sp>
    </p:spTree>
    <p:extLst>
      <p:ext uri="{BB962C8B-B14F-4D97-AF65-F5344CB8AC3E}">
        <p14:creationId xmlns:p14="http://schemas.microsoft.com/office/powerpoint/2010/main" val="3205322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B576F-AB8E-EE4C-ADA4-C6CAC9A4B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11969"/>
            <a:ext cx="7886700" cy="612336"/>
          </a:xfrm>
        </p:spPr>
        <p:txBody>
          <a:bodyPr/>
          <a:lstStyle/>
          <a:p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499C087-C37A-3740-877B-6441F097A5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9291885"/>
              </p:ext>
            </p:extLst>
          </p:nvPr>
        </p:nvGraphicFramePr>
        <p:xfrm>
          <a:off x="0" y="0"/>
          <a:ext cx="9143999" cy="6858001"/>
        </p:xfrm>
        <a:graphic>
          <a:graphicData uri="http://schemas.openxmlformats.org/drawingml/2006/table">
            <a:tbl>
              <a:tblPr>
                <a:tableStyleId>{5202B0CA-FC54-4496-8BCA-5EF66A818D29}</a:tableStyleId>
              </a:tblPr>
              <a:tblGrid>
                <a:gridCol w="1224366">
                  <a:extLst>
                    <a:ext uri="{9D8B030D-6E8A-4147-A177-3AD203B41FA5}">
                      <a16:colId xmlns:a16="http://schemas.microsoft.com/office/drawing/2014/main" val="3661998127"/>
                    </a:ext>
                  </a:extLst>
                </a:gridCol>
                <a:gridCol w="912281">
                  <a:extLst>
                    <a:ext uri="{9D8B030D-6E8A-4147-A177-3AD203B41FA5}">
                      <a16:colId xmlns:a16="http://schemas.microsoft.com/office/drawing/2014/main" val="282313968"/>
                    </a:ext>
                  </a:extLst>
                </a:gridCol>
                <a:gridCol w="870024">
                  <a:extLst>
                    <a:ext uri="{9D8B030D-6E8A-4147-A177-3AD203B41FA5}">
                      <a16:colId xmlns:a16="http://schemas.microsoft.com/office/drawing/2014/main" val="3533902738"/>
                    </a:ext>
                  </a:extLst>
                </a:gridCol>
                <a:gridCol w="2107770">
                  <a:extLst>
                    <a:ext uri="{9D8B030D-6E8A-4147-A177-3AD203B41FA5}">
                      <a16:colId xmlns:a16="http://schemas.microsoft.com/office/drawing/2014/main" val="2670489985"/>
                    </a:ext>
                  </a:extLst>
                </a:gridCol>
                <a:gridCol w="896916">
                  <a:extLst>
                    <a:ext uri="{9D8B030D-6E8A-4147-A177-3AD203B41FA5}">
                      <a16:colId xmlns:a16="http://schemas.microsoft.com/office/drawing/2014/main" val="3988913076"/>
                    </a:ext>
                  </a:extLst>
                </a:gridCol>
                <a:gridCol w="896916">
                  <a:extLst>
                    <a:ext uri="{9D8B030D-6E8A-4147-A177-3AD203B41FA5}">
                      <a16:colId xmlns:a16="http://schemas.microsoft.com/office/drawing/2014/main" val="2255216960"/>
                    </a:ext>
                  </a:extLst>
                </a:gridCol>
                <a:gridCol w="896916">
                  <a:extLst>
                    <a:ext uri="{9D8B030D-6E8A-4147-A177-3AD203B41FA5}">
                      <a16:colId xmlns:a16="http://schemas.microsoft.com/office/drawing/2014/main" val="3269381892"/>
                    </a:ext>
                  </a:extLst>
                </a:gridCol>
                <a:gridCol w="755026">
                  <a:extLst>
                    <a:ext uri="{9D8B030D-6E8A-4147-A177-3AD203B41FA5}">
                      <a16:colId xmlns:a16="http://schemas.microsoft.com/office/drawing/2014/main" val="1007243114"/>
                    </a:ext>
                  </a:extLst>
                </a:gridCol>
                <a:gridCol w="583784">
                  <a:extLst>
                    <a:ext uri="{9D8B030D-6E8A-4147-A177-3AD203B41FA5}">
                      <a16:colId xmlns:a16="http://schemas.microsoft.com/office/drawing/2014/main" val="1372478737"/>
                    </a:ext>
                  </a:extLst>
                </a:gridCol>
              </a:tblGrid>
              <a:tr h="261795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APPROVED APPLICATIONS – CALL 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809348"/>
                  </a:ext>
                </a:extLst>
              </a:tr>
              <a:tr h="63404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Company Name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Value chain/sector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Business Location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Geographic Coverage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Total Project Cost (EUR)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Total Grant Request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Total Co-Financing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Proposed Job Creation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Targeted Farmers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5442273"/>
                  </a:ext>
                </a:extLst>
              </a:tr>
              <a:tr h="38273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Coconut Holdings Limited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Coconut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Nairobi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Kwale, Kilifi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€ 684,280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 € 329,540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€ 354,740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                       196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             6,339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0851651"/>
                  </a:ext>
                </a:extLst>
              </a:tr>
              <a:tr h="57150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Transu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</a:rPr>
                        <a:t>Sorghum, Soya beans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</a:rPr>
                        <a:t>Impala Drive, </a:t>
                      </a:r>
                      <a:r>
                        <a:rPr lang="en-GB" sz="1200" u="none" strike="noStrike" dirty="0" err="1">
                          <a:effectLst/>
                        </a:rPr>
                        <a:t>Milimani</a:t>
                      </a:r>
                      <a:r>
                        <a:rPr lang="en-GB" sz="1200" u="none" strike="noStrike" dirty="0">
                          <a:effectLst/>
                        </a:rPr>
                        <a:t>, Kisumu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</a:rPr>
                        <a:t>Migori, Homa Bay, Kisumu, Siaya, Busia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€ 513,848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€ 249,483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€ 258,612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                      200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           12,000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3561662"/>
                  </a:ext>
                </a:extLst>
              </a:tr>
              <a:tr h="8374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SunCulture Kenya Limited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</a:rPr>
                        <a:t>Irrigation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</a:rPr>
                        <a:t>Nairobi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</a:rPr>
                        <a:t>Meru, </a:t>
                      </a:r>
                      <a:r>
                        <a:rPr lang="en-GB" sz="1200" u="none" strike="noStrike" dirty="0" err="1">
                          <a:effectLst/>
                        </a:rPr>
                        <a:t>Taita</a:t>
                      </a:r>
                      <a:r>
                        <a:rPr lang="en-GB" sz="1200" u="none" strike="noStrike" dirty="0">
                          <a:effectLst/>
                        </a:rPr>
                        <a:t>-Taveta, Makueni, Nakuru, </a:t>
                      </a:r>
                      <a:r>
                        <a:rPr lang="en-GB" sz="1200" u="none" strike="noStrike" dirty="0" err="1">
                          <a:effectLst/>
                        </a:rPr>
                        <a:t>Kisimu</a:t>
                      </a:r>
                      <a:r>
                        <a:rPr lang="en-GB" sz="1200" u="none" strike="noStrike" dirty="0">
                          <a:effectLst/>
                        </a:rPr>
                        <a:t>, Kericho, Homa Bay, Siaya, Kakamega, </a:t>
                      </a:r>
                      <a:r>
                        <a:rPr lang="en-GB" sz="1200" u="none" strike="noStrike" dirty="0" err="1">
                          <a:effectLst/>
                        </a:rPr>
                        <a:t>Kimabu</a:t>
                      </a:r>
                      <a:r>
                        <a:rPr lang="en-GB" sz="1200" u="none" strike="noStrike" dirty="0">
                          <a:effectLst/>
                        </a:rPr>
                        <a:t>, Nairobi and Machakos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€ 1,200,000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€ 540,986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€ 650,000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                      678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          10,000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7151340"/>
                  </a:ext>
                </a:extLst>
              </a:tr>
              <a:tr h="38273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Olivado EPZ limited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Mango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Nairobi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Embu, Meru, </a:t>
                      </a:r>
                      <a:r>
                        <a:rPr lang="en-GB" sz="1200" u="none" strike="noStrike" dirty="0" err="1">
                          <a:effectLst/>
                        </a:rPr>
                        <a:t>Tharaka</a:t>
                      </a:r>
                      <a:r>
                        <a:rPr lang="en-GB" sz="1200" u="none" strike="noStrike" dirty="0">
                          <a:effectLst/>
                        </a:rPr>
                        <a:t> </a:t>
                      </a:r>
                      <a:r>
                        <a:rPr lang="en-GB" sz="1200" u="none" strike="noStrike" dirty="0" err="1">
                          <a:effectLst/>
                        </a:rPr>
                        <a:t>nithi</a:t>
                      </a:r>
                      <a:r>
                        <a:rPr lang="en-GB" sz="1200" u="none" strike="noStrike" dirty="0">
                          <a:effectLst/>
                        </a:rPr>
                        <a:t>, Makueni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€ 6,517,067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€ 1,000,000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€ 5,517,067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                      400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          13,449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569291"/>
                  </a:ext>
                </a:extLst>
              </a:tr>
              <a:tr h="7602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Ndumberi Dairy Farmers co-operative Society Ltd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Dairy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Kiambu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Kiambu, Nairobi, </a:t>
                      </a:r>
                      <a:r>
                        <a:rPr lang="en-GB" sz="1200" u="none" strike="noStrike" dirty="0" err="1">
                          <a:effectLst/>
                        </a:rPr>
                        <a:t>Nyandarau</a:t>
                      </a:r>
                      <a:r>
                        <a:rPr lang="en-GB" sz="1200" u="none" strike="noStrike" dirty="0">
                          <a:effectLst/>
                        </a:rPr>
                        <a:t>, Machakos, Laikipia, </a:t>
                      </a:r>
                      <a:r>
                        <a:rPr lang="en-GB" sz="1200" u="none" strike="noStrike" dirty="0" err="1">
                          <a:effectLst/>
                        </a:rPr>
                        <a:t>Kajiado</a:t>
                      </a:r>
                      <a:r>
                        <a:rPr lang="en-GB" sz="1200" u="none" strike="noStrike" dirty="0">
                          <a:effectLst/>
                        </a:rPr>
                        <a:t>, Nakuru, Kirinyaga, Kitui, Narok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€ 1,760,637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€ 868,617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€ 892,020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                   1,500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            1,300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4602526"/>
                  </a:ext>
                </a:extLst>
              </a:tr>
              <a:tr h="94478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The Real IPM Company (K) Ltd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input Supply-Biofertiliser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Thika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err="1">
                          <a:effectLst/>
                        </a:rPr>
                        <a:t>Makukeni</a:t>
                      </a:r>
                      <a:r>
                        <a:rPr lang="en-GB" sz="1200" u="none" strike="noStrike" dirty="0">
                          <a:effectLst/>
                        </a:rPr>
                        <a:t>, Machakos, </a:t>
                      </a:r>
                      <a:r>
                        <a:rPr lang="en-GB" sz="1200" u="none" strike="noStrike" dirty="0" err="1">
                          <a:effectLst/>
                        </a:rPr>
                        <a:t>Loitoktok</a:t>
                      </a:r>
                      <a:r>
                        <a:rPr lang="en-GB" sz="1200" u="none" strike="noStrike" dirty="0">
                          <a:effectLst/>
                        </a:rPr>
                        <a:t>, </a:t>
                      </a:r>
                      <a:r>
                        <a:rPr lang="en-GB" sz="1200" u="none" strike="noStrike" dirty="0" err="1">
                          <a:effectLst/>
                        </a:rPr>
                        <a:t>Nyahururu</a:t>
                      </a:r>
                      <a:r>
                        <a:rPr lang="en-GB" sz="1200" u="none" strike="noStrike" dirty="0">
                          <a:effectLst/>
                        </a:rPr>
                        <a:t>, Embu, Kirinyaga, Kiambu, Nyeri, Meru and </a:t>
                      </a:r>
                      <a:r>
                        <a:rPr lang="en-GB" sz="1200" u="none" strike="noStrike" dirty="0" err="1">
                          <a:effectLst/>
                        </a:rPr>
                        <a:t>Kagamega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€ 510,000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€ 245,000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€ 265,000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                      280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            6,000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5667056"/>
                  </a:ext>
                </a:extLst>
              </a:tr>
              <a:tr h="7568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Premier Food Industries Limited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Mango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Nairobi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Nairobi, Kwale, Kilifi, Tana River, </a:t>
                      </a:r>
                      <a:r>
                        <a:rPr lang="en-GB" sz="1200" u="none" strike="noStrike" dirty="0" err="1">
                          <a:effectLst/>
                        </a:rPr>
                        <a:t>Lamu</a:t>
                      </a:r>
                      <a:r>
                        <a:rPr lang="en-GB" sz="1200" u="none" strike="noStrike" dirty="0">
                          <a:effectLst/>
                        </a:rPr>
                        <a:t>, Machakos, Makueni, Garissa with Kwale .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€  2,121,960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€ 415,980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€ 1,705,980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                      663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             3,000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4044425"/>
                  </a:ext>
                </a:extLst>
              </a:tr>
              <a:tr h="75686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Vehicle and Equipment Leasing Limited (VAELL)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Potato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Naivasha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Narok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 € 944,823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 € 449,150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 €  495,673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                       100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             4,000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1190499"/>
                  </a:ext>
                </a:extLst>
              </a:tr>
              <a:tr h="5689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TOTALS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€ 14,252,615 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 € 4,098,756 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 € 10,139,092 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3,821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49,749 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038" marR="5038" marT="50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87493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4698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99E5E-16C9-D546-8DB3-AE4D05BA2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CALL 2 PROCESS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E46E7-6D4F-E44E-B727-CF2308ECA6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Call Launched on 27</a:t>
            </a:r>
            <a:r>
              <a:rPr lang="en-US" baseline="30000" dirty="0"/>
              <a:t>th</a:t>
            </a:r>
            <a:r>
              <a:rPr lang="en-US" dirty="0"/>
              <a:t> July 2019</a:t>
            </a:r>
          </a:p>
          <a:p>
            <a:pPr>
              <a:buFontTx/>
              <a:buChar char="-"/>
            </a:pPr>
            <a:r>
              <a:rPr lang="en-US" dirty="0"/>
              <a:t>Information Session conducted in 11 regions. Kisumu, </a:t>
            </a:r>
            <a:r>
              <a:rPr lang="en-US" dirty="0" err="1"/>
              <a:t>Kilifi</a:t>
            </a:r>
            <a:r>
              <a:rPr lang="en-US" dirty="0"/>
              <a:t>, Kwale, Marsabit, </a:t>
            </a:r>
            <a:r>
              <a:rPr lang="en-US" dirty="0" err="1"/>
              <a:t>Kisii</a:t>
            </a:r>
            <a:r>
              <a:rPr lang="en-US" dirty="0"/>
              <a:t>, </a:t>
            </a:r>
            <a:r>
              <a:rPr lang="en-US" dirty="0" err="1"/>
              <a:t>Kitale</a:t>
            </a:r>
            <a:r>
              <a:rPr lang="en-US" dirty="0"/>
              <a:t>, </a:t>
            </a:r>
            <a:r>
              <a:rPr lang="en-US" dirty="0" err="1"/>
              <a:t>Nakuru</a:t>
            </a:r>
            <a:r>
              <a:rPr lang="en-US" dirty="0"/>
              <a:t>, </a:t>
            </a:r>
            <a:r>
              <a:rPr lang="en-US" dirty="0" err="1"/>
              <a:t>Nyeri</a:t>
            </a:r>
            <a:r>
              <a:rPr lang="en-US" dirty="0"/>
              <a:t>, Meru, </a:t>
            </a:r>
            <a:r>
              <a:rPr lang="en-US" dirty="0" err="1"/>
              <a:t>Eldoret</a:t>
            </a:r>
            <a:r>
              <a:rPr lang="en-US" dirty="0"/>
              <a:t>, </a:t>
            </a:r>
            <a:r>
              <a:rPr lang="en-US" dirty="0" err="1"/>
              <a:t>Machakos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Marketing conducted through networks and social media</a:t>
            </a:r>
          </a:p>
          <a:p>
            <a:pPr>
              <a:buFontTx/>
              <a:buChar char="-"/>
            </a:pPr>
            <a:r>
              <a:rPr lang="en-US" dirty="0"/>
              <a:t>Concept note evaluation completed: 29 companies shortlisted</a:t>
            </a:r>
          </a:p>
          <a:p>
            <a:pPr>
              <a:buFontTx/>
              <a:buChar char="-"/>
            </a:pPr>
            <a:r>
              <a:rPr lang="en-US" dirty="0"/>
              <a:t>Business Plans submitted by 28 being assessed</a:t>
            </a:r>
          </a:p>
          <a:p>
            <a:pPr>
              <a:buFontTx/>
              <a:buChar char="-"/>
            </a:pPr>
            <a:r>
              <a:rPr lang="en-US" dirty="0"/>
              <a:t>SCOPEInsight Assessments and Due Diligence on going</a:t>
            </a:r>
          </a:p>
          <a:p>
            <a:pPr>
              <a:buFontTx/>
              <a:buChar char="-"/>
            </a:pPr>
            <a:r>
              <a:rPr lang="en-US" dirty="0"/>
              <a:t>SMEs pitch - 14th and 18th of October 2019</a:t>
            </a:r>
          </a:p>
          <a:p>
            <a:pPr>
              <a:buFontTx/>
              <a:buChar char="-"/>
            </a:pPr>
            <a:r>
              <a:rPr lang="en-US" dirty="0"/>
              <a:t>Independent Investment Committee - 1</a:t>
            </a:r>
            <a:r>
              <a:rPr lang="en-US" baseline="30000" dirty="0"/>
              <a:t>st</a:t>
            </a:r>
            <a:r>
              <a:rPr lang="en-US" dirty="0"/>
              <a:t> to 8</a:t>
            </a:r>
            <a:r>
              <a:rPr lang="en-US" baseline="30000" dirty="0"/>
              <a:t>th</a:t>
            </a:r>
            <a:r>
              <a:rPr lang="en-US" dirty="0"/>
              <a:t> November 2019</a:t>
            </a:r>
          </a:p>
        </p:txBody>
      </p:sp>
    </p:spTree>
    <p:extLst>
      <p:ext uri="{BB962C8B-B14F-4D97-AF65-F5344CB8AC3E}">
        <p14:creationId xmlns:p14="http://schemas.microsoft.com/office/powerpoint/2010/main" val="2902606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99E5E-16C9-D546-8DB3-AE4D05BA2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27587"/>
            <a:ext cx="7886700" cy="612336"/>
          </a:xfrm>
        </p:spPr>
        <p:txBody>
          <a:bodyPr/>
          <a:lstStyle/>
          <a:p>
            <a:pPr algn="l"/>
            <a:r>
              <a:rPr lang="en-US" dirty="0"/>
              <a:t>    CALL 2 PROCESS UPDATES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218598"/>
              </p:ext>
            </p:extLst>
          </p:nvPr>
        </p:nvGraphicFramePr>
        <p:xfrm>
          <a:off x="1076322" y="1386708"/>
          <a:ext cx="7286013" cy="427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5183">
                  <a:extLst>
                    <a:ext uri="{9D8B030D-6E8A-4147-A177-3AD203B41FA5}">
                      <a16:colId xmlns:a16="http://schemas.microsoft.com/office/drawing/2014/main" val="3518245352"/>
                    </a:ext>
                  </a:extLst>
                </a:gridCol>
                <a:gridCol w="3401704">
                  <a:extLst>
                    <a:ext uri="{9D8B030D-6E8A-4147-A177-3AD203B41FA5}">
                      <a16:colId xmlns:a16="http://schemas.microsoft.com/office/drawing/2014/main" val="1233263456"/>
                    </a:ext>
                  </a:extLst>
                </a:gridCol>
                <a:gridCol w="1659126">
                  <a:extLst>
                    <a:ext uri="{9D8B030D-6E8A-4147-A177-3AD203B41FA5}">
                      <a16:colId xmlns:a16="http://schemas.microsoft.com/office/drawing/2014/main" val="218402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Details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0184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Horticulture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Vegetables and fruits (local and Export), mango</a:t>
                      </a:r>
                      <a:r>
                        <a:rPr lang="en-US" sz="2000" baseline="0" dirty="0"/>
                        <a:t>, avocado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21% (6)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391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Nuts and Oil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Sesame, canola, macadamia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10% 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51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Input/services</a:t>
                      </a:r>
                      <a:r>
                        <a:rPr lang="en-US" sz="2000" baseline="0" dirty="0"/>
                        <a:t> supply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Agrovets,</a:t>
                      </a:r>
                      <a:r>
                        <a:rPr lang="en-US" sz="2000" baseline="0" dirty="0"/>
                        <a:t> Feed processors, Laboratory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21% (6)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0641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Livestock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Dairy, Beef, Aquaculture, chicken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24%(7)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7991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Grains</a:t>
                      </a:r>
                      <a:r>
                        <a:rPr lang="en-US" sz="2000" baseline="0" dirty="0"/>
                        <a:t> and pulses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Sorghum, green grams, dolichos, pigeon</a:t>
                      </a:r>
                      <a:r>
                        <a:rPr lang="en-US" sz="2000" baseline="0" dirty="0"/>
                        <a:t> peas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7%(2)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570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Others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Gum Arabic, cotton, pyrethrum, coffee,</a:t>
                      </a:r>
                      <a:r>
                        <a:rPr lang="en-US" sz="2000" baseline="0" dirty="0"/>
                        <a:t> R</a:t>
                      </a:r>
                      <a:r>
                        <a:rPr lang="en-US" sz="2000" dirty="0"/>
                        <a:t>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17%(5)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395879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32999E5E-16C9-D546-8DB3-AE4D05BA27A3}"/>
              </a:ext>
            </a:extLst>
          </p:cNvPr>
          <p:cNvSpPr txBox="1">
            <a:spLocks/>
          </p:cNvSpPr>
          <p:nvPr/>
        </p:nvSpPr>
        <p:spPr>
          <a:xfrm>
            <a:off x="628650" y="930080"/>
            <a:ext cx="5314952" cy="612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rgbClr val="45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    Value Chain Representation</a:t>
            </a:r>
          </a:p>
        </p:txBody>
      </p:sp>
    </p:spTree>
    <p:extLst>
      <p:ext uri="{BB962C8B-B14F-4D97-AF65-F5344CB8AC3E}">
        <p14:creationId xmlns:p14="http://schemas.microsoft.com/office/powerpoint/2010/main" val="536190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99E5E-16C9-D546-8DB3-AE4D05BA2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CALL 2 PROCESS UPDATES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0687625"/>
              </p:ext>
            </p:extLst>
          </p:nvPr>
        </p:nvGraphicFramePr>
        <p:xfrm>
          <a:off x="628650" y="2078990"/>
          <a:ext cx="78867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675">
                  <a:extLst>
                    <a:ext uri="{9D8B030D-6E8A-4147-A177-3AD203B41FA5}">
                      <a16:colId xmlns:a16="http://schemas.microsoft.com/office/drawing/2014/main" val="1260128455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3555183258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2412901003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3939590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 Request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Own Cont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Third</a:t>
                      </a:r>
                      <a:r>
                        <a:rPr lang="en-US" baseline="0" dirty="0"/>
                        <a:t> Party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Project Cost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747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12,626,672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13,018,648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9,103,190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34,748,510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093208666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32999E5E-16C9-D546-8DB3-AE4D05BA27A3}"/>
              </a:ext>
            </a:extLst>
          </p:cNvPr>
          <p:cNvSpPr txBox="1">
            <a:spLocks/>
          </p:cNvSpPr>
          <p:nvPr/>
        </p:nvSpPr>
        <p:spPr>
          <a:xfrm>
            <a:off x="628650" y="1514652"/>
            <a:ext cx="4972050" cy="612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rgbClr val="45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US" sz="1800" dirty="0"/>
              <a:t>Total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2999E5E-16C9-D546-8DB3-AE4D05BA27A3}"/>
              </a:ext>
            </a:extLst>
          </p:cNvPr>
          <p:cNvSpPr txBox="1">
            <a:spLocks/>
          </p:cNvSpPr>
          <p:nvPr/>
        </p:nvSpPr>
        <p:spPr>
          <a:xfrm>
            <a:off x="628650" y="3030842"/>
            <a:ext cx="4972050" cy="612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rgbClr val="45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US" sz="1800" dirty="0"/>
              <a:t>Average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2912550"/>
              </p:ext>
            </p:extLst>
          </p:nvPr>
        </p:nvGraphicFramePr>
        <p:xfrm>
          <a:off x="628650" y="3764915"/>
          <a:ext cx="78867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675">
                  <a:extLst>
                    <a:ext uri="{9D8B030D-6E8A-4147-A177-3AD203B41FA5}">
                      <a16:colId xmlns:a16="http://schemas.microsoft.com/office/drawing/2014/main" val="1260128455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3555183258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2412901003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3939590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Request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Own Cont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Third</a:t>
                      </a:r>
                      <a:r>
                        <a:rPr lang="en-US" baseline="0" dirty="0"/>
                        <a:t> Party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Project Cost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747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435,402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448,919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325,114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1,198,224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0932086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2469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99E5E-16C9-D546-8DB3-AE4D05BA2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27587"/>
            <a:ext cx="7886700" cy="612336"/>
          </a:xfrm>
        </p:spPr>
        <p:txBody>
          <a:bodyPr/>
          <a:lstStyle/>
          <a:p>
            <a:pPr algn="l"/>
            <a:r>
              <a:rPr lang="en-US" dirty="0"/>
              <a:t>CALL 2 Geographical Spread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2999E5E-16C9-D546-8DB3-AE4D05BA27A3}"/>
              </a:ext>
            </a:extLst>
          </p:cNvPr>
          <p:cNvSpPr txBox="1">
            <a:spLocks/>
          </p:cNvSpPr>
          <p:nvPr/>
        </p:nvSpPr>
        <p:spPr>
          <a:xfrm>
            <a:off x="628650" y="1056437"/>
            <a:ext cx="5314952" cy="612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rgbClr val="45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79C6D2-DCCD-C54D-A472-07060CFBE801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/>
          <a:srcRect l="20022" t="-3039" r="15090" b="-4484"/>
          <a:stretch/>
        </p:blipFill>
        <p:spPr>
          <a:xfrm>
            <a:off x="4572000" y="387140"/>
            <a:ext cx="4572000" cy="5468934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E54D754-BFDB-4F46-9586-0D8224D42B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24403"/>
              </p:ext>
            </p:extLst>
          </p:nvPr>
        </p:nvGraphicFramePr>
        <p:xfrm>
          <a:off x="275286" y="1307372"/>
          <a:ext cx="4409855" cy="3274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7326">
                  <a:extLst>
                    <a:ext uri="{9D8B030D-6E8A-4147-A177-3AD203B41FA5}">
                      <a16:colId xmlns:a16="http://schemas.microsoft.com/office/drawing/2014/main" val="3518245352"/>
                    </a:ext>
                  </a:extLst>
                </a:gridCol>
                <a:gridCol w="1122134">
                  <a:extLst>
                    <a:ext uri="{9D8B030D-6E8A-4147-A177-3AD203B41FA5}">
                      <a16:colId xmlns:a16="http://schemas.microsoft.com/office/drawing/2014/main" val="1233263456"/>
                    </a:ext>
                  </a:extLst>
                </a:gridCol>
                <a:gridCol w="1199552">
                  <a:extLst>
                    <a:ext uri="{9D8B030D-6E8A-4147-A177-3AD203B41FA5}">
                      <a16:colId xmlns:a16="http://schemas.microsoft.com/office/drawing/2014/main" val="733266981"/>
                    </a:ext>
                  </a:extLst>
                </a:gridCol>
                <a:gridCol w="1160843">
                  <a:extLst>
                    <a:ext uri="{9D8B030D-6E8A-4147-A177-3AD203B41FA5}">
                      <a16:colId xmlns:a16="http://schemas.microsoft.com/office/drawing/2014/main" val="363579714"/>
                    </a:ext>
                  </a:extLst>
                </a:gridCol>
              </a:tblGrid>
              <a:tr h="451091">
                <a:tc>
                  <a:txBody>
                    <a:bodyPr/>
                    <a:lstStyle/>
                    <a:p>
                      <a:r>
                        <a:rPr lang="en-US" sz="1600" dirty="0"/>
                        <a:t>County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 of Companies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County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 of Companies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0184384"/>
                  </a:ext>
                </a:extLst>
              </a:tr>
              <a:tr h="364364">
                <a:tc>
                  <a:txBody>
                    <a:bodyPr/>
                    <a:lstStyle/>
                    <a:p>
                      <a:r>
                        <a:rPr lang="en-US" sz="1600" dirty="0"/>
                        <a:t>Nairobi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Homabay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391054"/>
                  </a:ext>
                </a:extLst>
              </a:tr>
              <a:tr h="451091">
                <a:tc>
                  <a:txBody>
                    <a:bodyPr/>
                    <a:lstStyle/>
                    <a:p>
                      <a:r>
                        <a:rPr lang="en-US" sz="1600" dirty="0"/>
                        <a:t>Nakuru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Uasin Gishu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51729"/>
                  </a:ext>
                </a:extLst>
              </a:tr>
              <a:tr h="451091">
                <a:tc>
                  <a:txBody>
                    <a:bodyPr/>
                    <a:lstStyle/>
                    <a:p>
                      <a:r>
                        <a:rPr lang="en-US" sz="1600" dirty="0"/>
                        <a:t>Kaimbu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West Pokot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0641296"/>
                  </a:ext>
                </a:extLst>
              </a:tr>
              <a:tr h="364364">
                <a:tc>
                  <a:txBody>
                    <a:bodyPr/>
                    <a:lstStyle/>
                    <a:p>
                      <a:r>
                        <a:rPr lang="en-US" sz="1600" dirty="0"/>
                        <a:t>Meru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Machakos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7991914"/>
                  </a:ext>
                </a:extLst>
              </a:tr>
              <a:tr h="364364">
                <a:tc>
                  <a:txBody>
                    <a:bodyPr/>
                    <a:lstStyle/>
                    <a:p>
                      <a:r>
                        <a:rPr lang="en-US" sz="1600" dirty="0"/>
                        <a:t>Kisumu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Laikipia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570150"/>
                  </a:ext>
                </a:extLst>
              </a:tr>
              <a:tr h="364364">
                <a:tc>
                  <a:txBody>
                    <a:bodyPr/>
                    <a:lstStyle/>
                    <a:p>
                      <a:r>
                        <a:rPr lang="en-US" sz="1600" dirty="0"/>
                        <a:t>Isiolo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Embu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395879"/>
                  </a:ext>
                </a:extLst>
              </a:tr>
              <a:tr h="265348">
                <a:tc>
                  <a:txBody>
                    <a:bodyPr/>
                    <a:lstStyle/>
                    <a:p>
                      <a:r>
                        <a:rPr lang="en-US" sz="1600" dirty="0"/>
                        <a:t>Makueni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6123294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32999E5E-16C9-D546-8DB3-AE4D05BA27A3}"/>
              </a:ext>
            </a:extLst>
          </p:cNvPr>
          <p:cNvSpPr txBox="1">
            <a:spLocks/>
          </p:cNvSpPr>
          <p:nvPr/>
        </p:nvSpPr>
        <p:spPr>
          <a:xfrm>
            <a:off x="969606" y="4832345"/>
            <a:ext cx="5314952" cy="612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rgbClr val="45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US" sz="1600" dirty="0"/>
              <a:t>Regions with Few Applications: Western, Nyanza, Coast, Northern, North Rift, South Rift,  </a:t>
            </a:r>
          </a:p>
        </p:txBody>
      </p:sp>
    </p:spTree>
    <p:extLst>
      <p:ext uri="{BB962C8B-B14F-4D97-AF65-F5344CB8AC3E}">
        <p14:creationId xmlns:p14="http://schemas.microsoft.com/office/powerpoint/2010/main" val="2039161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99E5E-16C9-D546-8DB3-AE4D05BA2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22" y="806818"/>
            <a:ext cx="7886700" cy="612336"/>
          </a:xfrm>
        </p:spPr>
        <p:txBody>
          <a:bodyPr/>
          <a:lstStyle/>
          <a:p>
            <a:pPr algn="l"/>
            <a:r>
              <a:rPr lang="en-US" dirty="0"/>
              <a:t>CALL 2 PROCESS UPDATES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361941"/>
              </p:ext>
            </p:extLst>
          </p:nvPr>
        </p:nvGraphicFramePr>
        <p:xfrm>
          <a:off x="250722" y="1638160"/>
          <a:ext cx="8642555" cy="3066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511">
                  <a:extLst>
                    <a:ext uri="{9D8B030D-6E8A-4147-A177-3AD203B41FA5}">
                      <a16:colId xmlns:a16="http://schemas.microsoft.com/office/drawing/2014/main" val="1260128455"/>
                    </a:ext>
                  </a:extLst>
                </a:gridCol>
                <a:gridCol w="1728511">
                  <a:extLst>
                    <a:ext uri="{9D8B030D-6E8A-4147-A177-3AD203B41FA5}">
                      <a16:colId xmlns:a16="http://schemas.microsoft.com/office/drawing/2014/main" val="3628753733"/>
                    </a:ext>
                  </a:extLst>
                </a:gridCol>
                <a:gridCol w="1728511">
                  <a:extLst>
                    <a:ext uri="{9D8B030D-6E8A-4147-A177-3AD203B41FA5}">
                      <a16:colId xmlns:a16="http://schemas.microsoft.com/office/drawing/2014/main" val="3555183258"/>
                    </a:ext>
                  </a:extLst>
                </a:gridCol>
                <a:gridCol w="1728511">
                  <a:extLst>
                    <a:ext uri="{9D8B030D-6E8A-4147-A177-3AD203B41FA5}">
                      <a16:colId xmlns:a16="http://schemas.microsoft.com/office/drawing/2014/main" val="2412901003"/>
                    </a:ext>
                  </a:extLst>
                </a:gridCol>
                <a:gridCol w="1728511">
                  <a:extLst>
                    <a:ext uri="{9D8B030D-6E8A-4147-A177-3AD203B41FA5}">
                      <a16:colId xmlns:a16="http://schemas.microsoft.com/office/drawing/2014/main" val="393959059"/>
                    </a:ext>
                  </a:extLst>
                </a:gridCol>
              </a:tblGrid>
              <a:tr h="589726">
                <a:tc>
                  <a:txBody>
                    <a:bodyPr/>
                    <a:lstStyle/>
                    <a:p>
                      <a:r>
                        <a:rPr lang="en-US" sz="2400" dirty="0"/>
                        <a:t>Result</a:t>
                      </a:r>
                      <a:r>
                        <a:rPr lang="en-US" sz="2400" baseline="0" dirty="0"/>
                        <a:t> Area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Average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747155"/>
                  </a:ext>
                </a:extLst>
              </a:tr>
              <a:tr h="95339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Farmer Outreach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156,620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5,400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093208666"/>
                  </a:ext>
                </a:extLst>
              </a:tr>
              <a:tr h="48160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FT Jobs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1,358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05818569"/>
                  </a:ext>
                </a:extLst>
              </a:tr>
              <a:tr h="5602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Jobs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1,635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16211266"/>
                  </a:ext>
                </a:extLst>
              </a:tr>
              <a:tr h="48160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S. Jobs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3,301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11038652"/>
                  </a:ext>
                </a:extLst>
              </a:tr>
            </a:tbl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32999E5E-16C9-D546-8DB3-AE4D05BA27A3}"/>
              </a:ext>
            </a:extLst>
          </p:cNvPr>
          <p:cNvSpPr txBox="1">
            <a:spLocks/>
          </p:cNvSpPr>
          <p:nvPr/>
        </p:nvSpPr>
        <p:spPr>
          <a:xfrm>
            <a:off x="206475" y="1200147"/>
            <a:ext cx="7886700" cy="612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rgbClr val="45515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Impact Prospect</a:t>
            </a:r>
          </a:p>
        </p:txBody>
      </p:sp>
    </p:spTree>
    <p:extLst>
      <p:ext uri="{BB962C8B-B14F-4D97-AF65-F5344CB8AC3E}">
        <p14:creationId xmlns:p14="http://schemas.microsoft.com/office/powerpoint/2010/main" val="4158128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1311</TotalTime>
  <Words>1084</Words>
  <Application>Microsoft Macintosh PowerPoint</Application>
  <PresentationFormat>On-screen Show (4:3)</PresentationFormat>
  <Paragraphs>283</Paragraphs>
  <Slides>19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Helvetica Neue</vt:lpstr>
      <vt:lpstr>Office Theme</vt:lpstr>
      <vt:lpstr>PowerPoint Presentation</vt:lpstr>
      <vt:lpstr>STRUCTURE OF PRESENTATION</vt:lpstr>
      <vt:lpstr>CALL 1 COMPANIES ENGAGEMENT</vt:lpstr>
      <vt:lpstr>PowerPoint Presentation</vt:lpstr>
      <vt:lpstr>CALL 2 PROCESS UPDATES</vt:lpstr>
      <vt:lpstr>    CALL 2 PROCESS UPDATES</vt:lpstr>
      <vt:lpstr>CALL 2 PROCESS UPDATES</vt:lpstr>
      <vt:lpstr>CALL 2 Geographical Spread</vt:lpstr>
      <vt:lpstr>CALL 2 PROCESS UPDATES</vt:lpstr>
      <vt:lpstr>SUMMARY EXPLORATORY STUDY FINDINGS</vt:lpstr>
      <vt:lpstr>BUSINESS OWNERSHIP STRUCTURES</vt:lpstr>
      <vt:lpstr>POTENTIAL/EMERGING VCS</vt:lpstr>
      <vt:lpstr>Business Models</vt:lpstr>
      <vt:lpstr>ANNUAL AVERAGE TURNOVER</vt:lpstr>
      <vt:lpstr>PowerPoint Presentation</vt:lpstr>
      <vt:lpstr>Recommendations Call 3 guidelines</vt:lpstr>
      <vt:lpstr>CALL 3 GUIDELINES RECOMMENDATIONS</vt:lpstr>
      <vt:lpstr>NEXT STEPS - CALL 3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Beda Okonga</dc:creator>
  <cp:lastModifiedBy>Mark Ireland</cp:lastModifiedBy>
  <cp:revision>118</cp:revision>
  <dcterms:created xsi:type="dcterms:W3CDTF">2018-10-16T12:56:31Z</dcterms:created>
  <dcterms:modified xsi:type="dcterms:W3CDTF">2019-10-08T22:52:03Z</dcterms:modified>
</cp:coreProperties>
</file>