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7"/>
  </p:notesMasterIdLst>
  <p:handoutMasterIdLst>
    <p:handoutMasterId r:id="rId38"/>
  </p:handoutMasterIdLst>
  <p:sldIdLst>
    <p:sldId id="256" r:id="rId2"/>
    <p:sldId id="319" r:id="rId3"/>
    <p:sldId id="293" r:id="rId4"/>
    <p:sldId id="310" r:id="rId5"/>
    <p:sldId id="312" r:id="rId6"/>
    <p:sldId id="288" r:id="rId7"/>
    <p:sldId id="309" r:id="rId8"/>
    <p:sldId id="290" r:id="rId9"/>
    <p:sldId id="292" r:id="rId10"/>
    <p:sldId id="269" r:id="rId11"/>
    <p:sldId id="268" r:id="rId12"/>
    <p:sldId id="266" r:id="rId13"/>
    <p:sldId id="286" r:id="rId14"/>
    <p:sldId id="285" r:id="rId15"/>
    <p:sldId id="317" r:id="rId16"/>
    <p:sldId id="320" r:id="rId17"/>
    <p:sldId id="321" r:id="rId18"/>
    <p:sldId id="322" r:id="rId19"/>
    <p:sldId id="284" r:id="rId20"/>
    <p:sldId id="271" r:id="rId21"/>
    <p:sldId id="316" r:id="rId22"/>
    <p:sldId id="308" r:id="rId23"/>
    <p:sldId id="296" r:id="rId24"/>
    <p:sldId id="298" r:id="rId25"/>
    <p:sldId id="297" r:id="rId26"/>
    <p:sldId id="299" r:id="rId27"/>
    <p:sldId id="300" r:id="rId28"/>
    <p:sldId id="302" r:id="rId29"/>
    <p:sldId id="303" r:id="rId30"/>
    <p:sldId id="313" r:id="rId31"/>
    <p:sldId id="314" r:id="rId32"/>
    <p:sldId id="315" r:id="rId33"/>
    <p:sldId id="323" r:id="rId34"/>
    <p:sldId id="324" r:id="rId35"/>
    <p:sldId id="262" r:id="rId3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Löfbom" initials="JL" lastIdx="10" clrIdx="0">
    <p:extLst>
      <p:ext uri="{19B8F6BF-5375-455C-9EA6-DF929625EA0E}">
        <p15:presenceInfo xmlns:p15="http://schemas.microsoft.com/office/powerpoint/2012/main" userId="Jenny Löfbo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5157"/>
    <a:srgbClr val="8CC540"/>
    <a:srgbClr val="D58B29"/>
    <a:srgbClr val="D98E2A"/>
    <a:srgbClr val="93C0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6765" autoAdjust="0"/>
    <p:restoredTop sz="68621" autoAdjust="0"/>
  </p:normalViewPr>
  <p:slideViewPr>
    <p:cSldViewPr snapToGrid="0" snapToObjects="1" showGuides="1">
      <p:cViewPr varScale="1">
        <p:scale>
          <a:sx n="61" d="100"/>
          <a:sy n="61" d="100"/>
        </p:scale>
        <p:origin x="1624" y="20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95" d="100"/>
          <a:sy n="95" d="100"/>
        </p:scale>
        <p:origin x="2544"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diagrams/_rels/data5.xml.rels><?xml version="1.0" encoding="UTF-8" standalone="yes"?>
<Relationships xmlns="http://schemas.openxmlformats.org/package/2006/relationships"><Relationship Id="rId1" Type="http://schemas.openxmlformats.org/officeDocument/2006/relationships/hyperlink" Target="http://www.agrifichallengefund.org/" TargetMode="External"/></Relationships>
</file>

<file path=ppt/diagrams/_rels/drawing5.xml.rels><?xml version="1.0" encoding="UTF-8" standalone="yes"?>
<Relationships xmlns="http://schemas.openxmlformats.org/package/2006/relationships"><Relationship Id="rId1" Type="http://schemas.openxmlformats.org/officeDocument/2006/relationships/hyperlink" Target="http://www.agrifichallengefund.org/"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22DB71-965E-4CC8-B0B0-C01241F4EE80}"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US"/>
        </a:p>
      </dgm:t>
    </dgm:pt>
    <dgm:pt modelId="{3A219702-84BA-4089-B796-EAFA6DCED650}">
      <dgm:prSet/>
      <dgm:spPr>
        <a:solidFill>
          <a:srgbClr val="D58B29"/>
        </a:solidFill>
      </dgm:spPr>
      <dgm:t>
        <a:bodyPr/>
        <a:lstStyle/>
        <a:p>
          <a:r>
            <a:rPr lang="en-US" b="1" dirty="0">
              <a:latin typeface="Arial" panose="020B0604020202020204" pitchFamily="34" charset="0"/>
              <a:cs typeface="Arial" panose="020B0604020202020204" pitchFamily="34" charset="0"/>
            </a:rPr>
            <a:t>Self Help Africa</a:t>
          </a:r>
        </a:p>
      </dgm:t>
    </dgm:pt>
    <dgm:pt modelId="{7FBD8791-0017-4D72-9752-7A94A521E5F9}" type="parTrans" cxnId="{8F8DD7C6-731A-4E90-A14B-0F46BB9AC6C9}">
      <dgm:prSet/>
      <dgm:spPr/>
      <dgm:t>
        <a:bodyPr/>
        <a:lstStyle/>
        <a:p>
          <a:endParaRPr lang="en-US">
            <a:latin typeface="Arial" panose="020B0604020202020204" pitchFamily="34" charset="0"/>
            <a:cs typeface="Arial" panose="020B0604020202020204" pitchFamily="34" charset="0"/>
          </a:endParaRPr>
        </a:p>
      </dgm:t>
    </dgm:pt>
    <dgm:pt modelId="{9F291740-806A-4920-9565-EAF63E1324D7}" type="sibTrans" cxnId="{8F8DD7C6-731A-4E90-A14B-0F46BB9AC6C9}">
      <dgm:prSet/>
      <dgm:spPr/>
      <dgm:t>
        <a:bodyPr/>
        <a:lstStyle/>
        <a:p>
          <a:endParaRPr lang="en-US">
            <a:latin typeface="Arial" panose="020B0604020202020204" pitchFamily="34" charset="0"/>
            <a:cs typeface="Arial" panose="020B0604020202020204" pitchFamily="34" charset="0"/>
          </a:endParaRPr>
        </a:p>
      </dgm:t>
    </dgm:pt>
    <dgm:pt modelId="{6D1DD1C8-5735-4452-AEBB-486E8F441E14}">
      <dgm:prSet/>
      <dgm:spPr>
        <a:solidFill>
          <a:srgbClr val="D58B29"/>
        </a:solidFill>
      </dgm:spPr>
      <dgm:t>
        <a:bodyPr/>
        <a:lstStyle/>
        <a:p>
          <a:r>
            <a:rPr lang="en-US" b="1" dirty="0">
              <a:latin typeface="Arial" panose="020B0604020202020204" pitchFamily="34" charset="0"/>
              <a:cs typeface="Arial" panose="020B0604020202020204" pitchFamily="34" charset="0"/>
            </a:rPr>
            <a:t>AgriFI Kenya Challenge Fund</a:t>
          </a:r>
        </a:p>
      </dgm:t>
    </dgm:pt>
    <dgm:pt modelId="{3911F565-1200-45AF-90B1-3BB5B3FC7FCF}" type="parTrans" cxnId="{963F5E7D-950D-4F71-893D-7C59E730E37A}">
      <dgm:prSet/>
      <dgm:spPr/>
      <dgm:t>
        <a:bodyPr/>
        <a:lstStyle/>
        <a:p>
          <a:endParaRPr lang="en-US">
            <a:latin typeface="Arial" panose="020B0604020202020204" pitchFamily="34" charset="0"/>
            <a:cs typeface="Arial" panose="020B0604020202020204" pitchFamily="34" charset="0"/>
          </a:endParaRPr>
        </a:p>
      </dgm:t>
    </dgm:pt>
    <dgm:pt modelId="{A6804D72-B57F-40FD-BA27-56AB939AFDC6}" type="sibTrans" cxnId="{963F5E7D-950D-4F71-893D-7C59E730E37A}">
      <dgm:prSet/>
      <dgm:spPr/>
      <dgm:t>
        <a:bodyPr/>
        <a:lstStyle/>
        <a:p>
          <a:endParaRPr lang="en-US">
            <a:latin typeface="Arial" panose="020B0604020202020204" pitchFamily="34" charset="0"/>
            <a:cs typeface="Arial" panose="020B0604020202020204" pitchFamily="34" charset="0"/>
          </a:endParaRPr>
        </a:p>
      </dgm:t>
    </dgm:pt>
    <dgm:pt modelId="{31F50092-A438-45BA-A5AC-379A07FBFB7B}">
      <dgm:prSet/>
      <dgm:spPr>
        <a:solidFill>
          <a:srgbClr val="D58B29"/>
        </a:solidFill>
      </dgm:spPr>
      <dgm:t>
        <a:bodyPr/>
        <a:lstStyle/>
        <a:p>
          <a:r>
            <a:rPr lang="en-US" b="1">
              <a:latin typeface="Arial" panose="020B0604020202020204" pitchFamily="34" charset="0"/>
              <a:cs typeface="Arial" panose="020B0604020202020204" pitchFamily="34" charset="0"/>
            </a:rPr>
            <a:t>Challenge Fund Partners</a:t>
          </a:r>
          <a:endParaRPr lang="en-US" b="1" dirty="0">
            <a:latin typeface="Arial" panose="020B0604020202020204" pitchFamily="34" charset="0"/>
            <a:cs typeface="Arial" panose="020B0604020202020204" pitchFamily="34" charset="0"/>
          </a:endParaRPr>
        </a:p>
      </dgm:t>
    </dgm:pt>
    <dgm:pt modelId="{37A51A3E-1C5E-4422-97A7-D95B954D0EC8}" type="parTrans" cxnId="{D69FAB21-C10B-4128-B2E0-4CF55CD6D7D0}">
      <dgm:prSet/>
      <dgm:spPr/>
      <dgm:t>
        <a:bodyPr/>
        <a:lstStyle/>
        <a:p>
          <a:endParaRPr lang="en-US">
            <a:latin typeface="Arial" panose="020B0604020202020204" pitchFamily="34" charset="0"/>
            <a:cs typeface="Arial" panose="020B0604020202020204" pitchFamily="34" charset="0"/>
          </a:endParaRPr>
        </a:p>
      </dgm:t>
    </dgm:pt>
    <dgm:pt modelId="{D2805DC6-1D74-4331-A663-91FC800E5473}" type="sibTrans" cxnId="{D69FAB21-C10B-4128-B2E0-4CF55CD6D7D0}">
      <dgm:prSet/>
      <dgm:spPr/>
      <dgm:t>
        <a:bodyPr/>
        <a:lstStyle/>
        <a:p>
          <a:endParaRPr lang="en-US">
            <a:latin typeface="Arial" panose="020B0604020202020204" pitchFamily="34" charset="0"/>
            <a:cs typeface="Arial" panose="020B0604020202020204" pitchFamily="34" charset="0"/>
          </a:endParaRPr>
        </a:p>
      </dgm:t>
    </dgm:pt>
    <dgm:pt modelId="{84217435-C3B1-40FB-ABC0-E26095B3893D}">
      <dgm:prSet/>
      <dgm:spPr>
        <a:solidFill>
          <a:srgbClr val="D58B29"/>
        </a:solidFill>
      </dgm:spPr>
      <dgm:t>
        <a:bodyPr/>
        <a:lstStyle/>
        <a:p>
          <a:r>
            <a:rPr lang="en-US" b="1">
              <a:latin typeface="Arial" panose="020B0604020202020204" pitchFamily="34" charset="0"/>
              <a:cs typeface="Arial" panose="020B0604020202020204" pitchFamily="34" charset="0"/>
            </a:rPr>
            <a:t>Expected Results</a:t>
          </a:r>
          <a:endParaRPr lang="en-US" b="1" dirty="0">
            <a:latin typeface="Arial" panose="020B0604020202020204" pitchFamily="34" charset="0"/>
            <a:cs typeface="Arial" panose="020B0604020202020204" pitchFamily="34" charset="0"/>
          </a:endParaRPr>
        </a:p>
      </dgm:t>
    </dgm:pt>
    <dgm:pt modelId="{675A5B3F-A2BB-4192-8BB8-B4DE117F8495}" type="parTrans" cxnId="{282AC296-7E6D-4C18-954D-CADAC8BAD495}">
      <dgm:prSet/>
      <dgm:spPr/>
      <dgm:t>
        <a:bodyPr/>
        <a:lstStyle/>
        <a:p>
          <a:endParaRPr lang="en-US">
            <a:latin typeface="Arial" panose="020B0604020202020204" pitchFamily="34" charset="0"/>
            <a:cs typeface="Arial" panose="020B0604020202020204" pitchFamily="34" charset="0"/>
          </a:endParaRPr>
        </a:p>
      </dgm:t>
    </dgm:pt>
    <dgm:pt modelId="{BCFD396F-CA04-4E0B-A7C3-1830E458E6D1}" type="sibTrans" cxnId="{282AC296-7E6D-4C18-954D-CADAC8BAD495}">
      <dgm:prSet/>
      <dgm:spPr/>
      <dgm:t>
        <a:bodyPr/>
        <a:lstStyle/>
        <a:p>
          <a:endParaRPr lang="en-US">
            <a:latin typeface="Arial" panose="020B0604020202020204" pitchFamily="34" charset="0"/>
            <a:cs typeface="Arial" panose="020B0604020202020204" pitchFamily="34" charset="0"/>
          </a:endParaRPr>
        </a:p>
      </dgm:t>
    </dgm:pt>
    <dgm:pt modelId="{B40B83EB-21A4-4A0B-980E-C938FBDD00DE}">
      <dgm:prSet/>
      <dgm:spPr>
        <a:solidFill>
          <a:srgbClr val="D58B29"/>
        </a:solidFill>
      </dgm:spPr>
      <dgm:t>
        <a:bodyPr/>
        <a:lstStyle/>
        <a:p>
          <a:r>
            <a:rPr lang="en-US" b="1">
              <a:latin typeface="Arial" panose="020B0604020202020204" pitchFamily="34" charset="0"/>
              <a:cs typeface="Arial" panose="020B0604020202020204" pitchFamily="34" charset="0"/>
            </a:rPr>
            <a:t>Nature of Support</a:t>
          </a:r>
          <a:endParaRPr lang="en-US" b="1" dirty="0">
            <a:latin typeface="Arial" panose="020B0604020202020204" pitchFamily="34" charset="0"/>
            <a:cs typeface="Arial" panose="020B0604020202020204" pitchFamily="34" charset="0"/>
          </a:endParaRPr>
        </a:p>
      </dgm:t>
    </dgm:pt>
    <dgm:pt modelId="{8C3ADD7F-7168-4978-9725-67BE29734F67}" type="parTrans" cxnId="{4ED7F07D-244A-4E1D-947A-93349D6078FD}">
      <dgm:prSet/>
      <dgm:spPr/>
      <dgm:t>
        <a:bodyPr/>
        <a:lstStyle/>
        <a:p>
          <a:endParaRPr lang="en-US">
            <a:latin typeface="Arial" panose="020B0604020202020204" pitchFamily="34" charset="0"/>
            <a:cs typeface="Arial" panose="020B0604020202020204" pitchFamily="34" charset="0"/>
          </a:endParaRPr>
        </a:p>
      </dgm:t>
    </dgm:pt>
    <dgm:pt modelId="{491EDC39-A8DA-4CC9-A8F2-0826289ADF06}" type="sibTrans" cxnId="{4ED7F07D-244A-4E1D-947A-93349D6078FD}">
      <dgm:prSet/>
      <dgm:spPr/>
      <dgm:t>
        <a:bodyPr/>
        <a:lstStyle/>
        <a:p>
          <a:endParaRPr lang="en-US">
            <a:latin typeface="Arial" panose="020B0604020202020204" pitchFamily="34" charset="0"/>
            <a:cs typeface="Arial" panose="020B0604020202020204" pitchFamily="34" charset="0"/>
          </a:endParaRPr>
        </a:p>
      </dgm:t>
    </dgm:pt>
    <dgm:pt modelId="{477BF267-E49F-475B-94B2-6D9132FC5849}">
      <dgm:prSet/>
      <dgm:spPr>
        <a:solidFill>
          <a:srgbClr val="D58B29"/>
        </a:solidFill>
      </dgm:spPr>
      <dgm:t>
        <a:bodyPr/>
        <a:lstStyle/>
        <a:p>
          <a:r>
            <a:rPr lang="en-US" b="1">
              <a:latin typeface="Arial" panose="020B0604020202020204" pitchFamily="34" charset="0"/>
              <a:cs typeface="Arial" panose="020B0604020202020204" pitchFamily="34" charset="0"/>
            </a:rPr>
            <a:t>Eligible Actions </a:t>
          </a:r>
          <a:endParaRPr lang="en-US" b="1" dirty="0">
            <a:latin typeface="Arial" panose="020B0604020202020204" pitchFamily="34" charset="0"/>
            <a:cs typeface="Arial" panose="020B0604020202020204" pitchFamily="34" charset="0"/>
          </a:endParaRPr>
        </a:p>
      </dgm:t>
    </dgm:pt>
    <dgm:pt modelId="{A49B8AAB-2EDC-437C-9E8C-6E3A018F7B05}" type="parTrans" cxnId="{1BF61737-15C3-41AA-AA2B-3A3856773E8D}">
      <dgm:prSet/>
      <dgm:spPr/>
      <dgm:t>
        <a:bodyPr/>
        <a:lstStyle/>
        <a:p>
          <a:endParaRPr lang="en-US">
            <a:latin typeface="Arial" panose="020B0604020202020204" pitchFamily="34" charset="0"/>
            <a:cs typeface="Arial" panose="020B0604020202020204" pitchFamily="34" charset="0"/>
          </a:endParaRPr>
        </a:p>
      </dgm:t>
    </dgm:pt>
    <dgm:pt modelId="{F4547D4C-B877-4157-9DF7-36EE92C12509}" type="sibTrans" cxnId="{1BF61737-15C3-41AA-AA2B-3A3856773E8D}">
      <dgm:prSet/>
      <dgm:spPr/>
      <dgm:t>
        <a:bodyPr/>
        <a:lstStyle/>
        <a:p>
          <a:endParaRPr lang="en-US">
            <a:latin typeface="Arial" panose="020B0604020202020204" pitchFamily="34" charset="0"/>
            <a:cs typeface="Arial" panose="020B0604020202020204" pitchFamily="34" charset="0"/>
          </a:endParaRPr>
        </a:p>
      </dgm:t>
    </dgm:pt>
    <dgm:pt modelId="{B7B14805-E590-4CC9-B269-F0CA9B6DA28F}">
      <dgm:prSet/>
      <dgm:spPr>
        <a:solidFill>
          <a:srgbClr val="D58B29"/>
        </a:solidFill>
      </dgm:spPr>
      <dgm:t>
        <a:bodyPr/>
        <a:lstStyle/>
        <a:p>
          <a:r>
            <a:rPr lang="en-US" b="1">
              <a:latin typeface="Arial" panose="020B0604020202020204" pitchFamily="34" charset="0"/>
              <a:cs typeface="Arial" panose="020B0604020202020204" pitchFamily="34" charset="0"/>
            </a:rPr>
            <a:t>Who is eligible </a:t>
          </a:r>
          <a:endParaRPr lang="en-US" b="1" dirty="0">
            <a:latin typeface="Arial" panose="020B0604020202020204" pitchFamily="34" charset="0"/>
            <a:cs typeface="Arial" panose="020B0604020202020204" pitchFamily="34" charset="0"/>
          </a:endParaRPr>
        </a:p>
      </dgm:t>
    </dgm:pt>
    <dgm:pt modelId="{62879D41-6FE0-40ED-BBA1-E5D1B579718C}" type="parTrans" cxnId="{942161E1-6D61-4DFD-9982-516106AC6333}">
      <dgm:prSet/>
      <dgm:spPr/>
      <dgm:t>
        <a:bodyPr/>
        <a:lstStyle/>
        <a:p>
          <a:endParaRPr lang="en-US">
            <a:latin typeface="Arial" panose="020B0604020202020204" pitchFamily="34" charset="0"/>
            <a:cs typeface="Arial" panose="020B0604020202020204" pitchFamily="34" charset="0"/>
          </a:endParaRPr>
        </a:p>
      </dgm:t>
    </dgm:pt>
    <dgm:pt modelId="{D2BD8804-DAC2-46EA-88B0-E148ADB1679C}" type="sibTrans" cxnId="{942161E1-6D61-4DFD-9982-516106AC6333}">
      <dgm:prSet/>
      <dgm:spPr/>
      <dgm:t>
        <a:bodyPr/>
        <a:lstStyle/>
        <a:p>
          <a:endParaRPr lang="en-US">
            <a:latin typeface="Arial" panose="020B0604020202020204" pitchFamily="34" charset="0"/>
            <a:cs typeface="Arial" panose="020B0604020202020204" pitchFamily="34" charset="0"/>
          </a:endParaRPr>
        </a:p>
      </dgm:t>
    </dgm:pt>
    <dgm:pt modelId="{C451AE87-A891-44DC-A34F-5EA7F1D9E4C1}">
      <dgm:prSet/>
      <dgm:spPr>
        <a:solidFill>
          <a:srgbClr val="D58B29"/>
        </a:solidFill>
      </dgm:spPr>
      <dgm:t>
        <a:bodyPr/>
        <a:lstStyle/>
        <a:p>
          <a:r>
            <a:rPr lang="en-US" b="1">
              <a:latin typeface="Arial" panose="020B0604020202020204" pitchFamily="34" charset="0"/>
              <a:cs typeface="Arial" panose="020B0604020202020204" pitchFamily="34" charset="0"/>
            </a:rPr>
            <a:t>Financial Support Highlights</a:t>
          </a:r>
          <a:endParaRPr lang="en-US" b="1" dirty="0">
            <a:latin typeface="Arial" panose="020B0604020202020204" pitchFamily="34" charset="0"/>
            <a:cs typeface="Arial" panose="020B0604020202020204" pitchFamily="34" charset="0"/>
          </a:endParaRPr>
        </a:p>
      </dgm:t>
    </dgm:pt>
    <dgm:pt modelId="{85E024E6-544C-4EFC-A490-58F9CC749BC8}" type="parTrans" cxnId="{EFFFD92E-92D7-4CB2-A265-EF2693878D67}">
      <dgm:prSet/>
      <dgm:spPr/>
      <dgm:t>
        <a:bodyPr/>
        <a:lstStyle/>
        <a:p>
          <a:endParaRPr lang="en-US">
            <a:latin typeface="Arial" panose="020B0604020202020204" pitchFamily="34" charset="0"/>
            <a:cs typeface="Arial" panose="020B0604020202020204" pitchFamily="34" charset="0"/>
          </a:endParaRPr>
        </a:p>
      </dgm:t>
    </dgm:pt>
    <dgm:pt modelId="{B671C285-580C-4815-B0D3-08C1CE2CAC13}" type="sibTrans" cxnId="{EFFFD92E-92D7-4CB2-A265-EF2693878D67}">
      <dgm:prSet/>
      <dgm:spPr/>
      <dgm:t>
        <a:bodyPr/>
        <a:lstStyle/>
        <a:p>
          <a:endParaRPr lang="en-US">
            <a:latin typeface="Arial" panose="020B0604020202020204" pitchFamily="34" charset="0"/>
            <a:cs typeface="Arial" panose="020B0604020202020204" pitchFamily="34" charset="0"/>
          </a:endParaRPr>
        </a:p>
      </dgm:t>
    </dgm:pt>
    <dgm:pt modelId="{E1B78488-BE34-4D49-949B-276D7CE8C5B3}">
      <dgm:prSet/>
      <dgm:spPr>
        <a:solidFill>
          <a:srgbClr val="D58B29"/>
        </a:solidFill>
      </dgm:spPr>
      <dgm:t>
        <a:bodyPr/>
        <a:lstStyle/>
        <a:p>
          <a:r>
            <a:rPr lang="en-US" b="1">
              <a:latin typeface="Arial" panose="020B0604020202020204" pitchFamily="34" charset="0"/>
              <a:cs typeface="Arial" panose="020B0604020202020204" pitchFamily="34" charset="0"/>
            </a:rPr>
            <a:t>Match Funding</a:t>
          </a:r>
          <a:endParaRPr lang="en-US" b="1" dirty="0">
            <a:latin typeface="Arial" panose="020B0604020202020204" pitchFamily="34" charset="0"/>
            <a:cs typeface="Arial" panose="020B0604020202020204" pitchFamily="34" charset="0"/>
          </a:endParaRPr>
        </a:p>
      </dgm:t>
    </dgm:pt>
    <dgm:pt modelId="{D6A23C4E-8FE1-4E57-A570-32B043EEE527}" type="parTrans" cxnId="{D6E836EE-BEE6-4C48-BB3A-C368008FD348}">
      <dgm:prSet/>
      <dgm:spPr/>
      <dgm:t>
        <a:bodyPr/>
        <a:lstStyle/>
        <a:p>
          <a:endParaRPr lang="en-US">
            <a:latin typeface="Arial" panose="020B0604020202020204" pitchFamily="34" charset="0"/>
            <a:cs typeface="Arial" panose="020B0604020202020204" pitchFamily="34" charset="0"/>
          </a:endParaRPr>
        </a:p>
      </dgm:t>
    </dgm:pt>
    <dgm:pt modelId="{5330F183-0730-4332-B987-ABE7711F25B1}" type="sibTrans" cxnId="{D6E836EE-BEE6-4C48-BB3A-C368008FD348}">
      <dgm:prSet/>
      <dgm:spPr/>
      <dgm:t>
        <a:bodyPr/>
        <a:lstStyle/>
        <a:p>
          <a:endParaRPr lang="en-US">
            <a:latin typeface="Arial" panose="020B0604020202020204" pitchFamily="34" charset="0"/>
            <a:cs typeface="Arial" panose="020B0604020202020204" pitchFamily="34" charset="0"/>
          </a:endParaRPr>
        </a:p>
      </dgm:t>
    </dgm:pt>
    <dgm:pt modelId="{E38DDE5A-3B11-48D1-B5B6-7BE8C9760FA4}">
      <dgm:prSet/>
      <dgm:spPr>
        <a:solidFill>
          <a:srgbClr val="D58B29"/>
        </a:solidFill>
      </dgm:spPr>
      <dgm:t>
        <a:bodyPr/>
        <a:lstStyle/>
        <a:p>
          <a:r>
            <a:rPr lang="en-US" b="1" dirty="0">
              <a:latin typeface="Arial" panose="020B0604020202020204" pitchFamily="34" charset="0"/>
              <a:cs typeface="Arial" panose="020B0604020202020204" pitchFamily="34" charset="0"/>
            </a:rPr>
            <a:t>Eligible costs</a:t>
          </a:r>
        </a:p>
      </dgm:t>
    </dgm:pt>
    <dgm:pt modelId="{7383C978-E10C-4D4D-8C8B-3E837DF19404}" type="parTrans" cxnId="{C9DC758C-D6F6-4353-8F8E-D459A4795533}">
      <dgm:prSet/>
      <dgm:spPr/>
      <dgm:t>
        <a:bodyPr/>
        <a:lstStyle/>
        <a:p>
          <a:endParaRPr lang="en-US">
            <a:latin typeface="Arial" panose="020B0604020202020204" pitchFamily="34" charset="0"/>
            <a:cs typeface="Arial" panose="020B0604020202020204" pitchFamily="34" charset="0"/>
          </a:endParaRPr>
        </a:p>
      </dgm:t>
    </dgm:pt>
    <dgm:pt modelId="{5D00772E-0B0D-471A-8B80-4FA325F28C73}" type="sibTrans" cxnId="{C9DC758C-D6F6-4353-8F8E-D459A4795533}">
      <dgm:prSet/>
      <dgm:spPr/>
      <dgm:t>
        <a:bodyPr/>
        <a:lstStyle/>
        <a:p>
          <a:endParaRPr lang="en-US">
            <a:latin typeface="Arial" panose="020B0604020202020204" pitchFamily="34" charset="0"/>
            <a:cs typeface="Arial" panose="020B0604020202020204" pitchFamily="34" charset="0"/>
          </a:endParaRPr>
        </a:p>
      </dgm:t>
    </dgm:pt>
    <dgm:pt modelId="{56D765CB-354E-444D-86EE-B45D7F2D4183}">
      <dgm:prSet/>
      <dgm:spPr>
        <a:solidFill>
          <a:srgbClr val="D58B29"/>
        </a:solidFill>
      </dgm:spPr>
      <dgm:t>
        <a:bodyPr/>
        <a:lstStyle/>
        <a:p>
          <a:r>
            <a:rPr lang="en-US" b="1">
              <a:latin typeface="Arial" panose="020B0604020202020204" pitchFamily="34" charset="0"/>
              <a:cs typeface="Arial" panose="020B0604020202020204" pitchFamily="34" charset="0"/>
            </a:rPr>
            <a:t>Fund Process</a:t>
          </a:r>
          <a:endParaRPr lang="en-US" b="1" dirty="0">
            <a:latin typeface="Arial" panose="020B0604020202020204" pitchFamily="34" charset="0"/>
            <a:cs typeface="Arial" panose="020B0604020202020204" pitchFamily="34" charset="0"/>
          </a:endParaRPr>
        </a:p>
      </dgm:t>
    </dgm:pt>
    <dgm:pt modelId="{A29B5FC9-D413-499A-81C5-E6ED6CCA5BF3}" type="parTrans" cxnId="{E6324B21-EFB2-4F6D-8860-C106E8178977}">
      <dgm:prSet/>
      <dgm:spPr/>
      <dgm:t>
        <a:bodyPr/>
        <a:lstStyle/>
        <a:p>
          <a:endParaRPr lang="en-US">
            <a:latin typeface="Arial" panose="020B0604020202020204" pitchFamily="34" charset="0"/>
            <a:cs typeface="Arial" panose="020B0604020202020204" pitchFamily="34" charset="0"/>
          </a:endParaRPr>
        </a:p>
      </dgm:t>
    </dgm:pt>
    <dgm:pt modelId="{C10D1A63-7BAC-49A5-9644-20B1858E38D3}" type="sibTrans" cxnId="{E6324B21-EFB2-4F6D-8860-C106E8178977}">
      <dgm:prSet/>
      <dgm:spPr/>
      <dgm:t>
        <a:bodyPr/>
        <a:lstStyle/>
        <a:p>
          <a:endParaRPr lang="en-US">
            <a:latin typeface="Arial" panose="020B0604020202020204" pitchFamily="34" charset="0"/>
            <a:cs typeface="Arial" panose="020B0604020202020204" pitchFamily="34" charset="0"/>
          </a:endParaRPr>
        </a:p>
      </dgm:t>
    </dgm:pt>
    <dgm:pt modelId="{1C88EE8B-E1E2-4C94-AA00-CCC9F6A2551F}">
      <dgm:prSet/>
      <dgm:spPr>
        <a:solidFill>
          <a:srgbClr val="D58B29"/>
        </a:solidFill>
      </dgm:spPr>
      <dgm:t>
        <a:bodyPr/>
        <a:lstStyle/>
        <a:p>
          <a:r>
            <a:rPr lang="en-US" b="1" dirty="0">
              <a:latin typeface="Arial" panose="020B0604020202020204" pitchFamily="34" charset="0"/>
              <a:cs typeface="Arial" panose="020B0604020202020204" pitchFamily="34" charset="0"/>
            </a:rPr>
            <a:t>Concept Notes Assessment Criteria </a:t>
          </a:r>
        </a:p>
      </dgm:t>
    </dgm:pt>
    <dgm:pt modelId="{D00F14F1-B155-4D07-A716-1BDFF4496089}" type="parTrans" cxnId="{BC554756-5817-47F3-A0FB-065728FF0881}">
      <dgm:prSet/>
      <dgm:spPr/>
      <dgm:t>
        <a:bodyPr/>
        <a:lstStyle/>
        <a:p>
          <a:endParaRPr lang="en-US">
            <a:latin typeface="Arial" panose="020B0604020202020204" pitchFamily="34" charset="0"/>
            <a:cs typeface="Arial" panose="020B0604020202020204" pitchFamily="34" charset="0"/>
          </a:endParaRPr>
        </a:p>
      </dgm:t>
    </dgm:pt>
    <dgm:pt modelId="{1AC9A6C4-A9D0-44D5-A2D1-26065144ABDB}" type="sibTrans" cxnId="{BC554756-5817-47F3-A0FB-065728FF0881}">
      <dgm:prSet/>
      <dgm:spPr/>
      <dgm:t>
        <a:bodyPr/>
        <a:lstStyle/>
        <a:p>
          <a:endParaRPr lang="en-US">
            <a:latin typeface="Arial" panose="020B0604020202020204" pitchFamily="34" charset="0"/>
            <a:cs typeface="Arial" panose="020B0604020202020204" pitchFamily="34" charset="0"/>
          </a:endParaRPr>
        </a:p>
      </dgm:t>
    </dgm:pt>
    <dgm:pt modelId="{2E020419-915B-4991-8057-6610F192CB6A}">
      <dgm:prSet/>
      <dgm:spPr>
        <a:solidFill>
          <a:srgbClr val="D58B29"/>
        </a:solidFill>
      </dgm:spPr>
      <dgm:t>
        <a:bodyPr/>
        <a:lstStyle/>
        <a:p>
          <a:r>
            <a:rPr lang="en-US" b="1" dirty="0">
              <a:latin typeface="Arial" panose="020B0604020202020204" pitchFamily="34" charset="0"/>
              <a:cs typeface="Arial" panose="020B0604020202020204" pitchFamily="34" charset="0"/>
            </a:rPr>
            <a:t>Application Process</a:t>
          </a:r>
        </a:p>
      </dgm:t>
    </dgm:pt>
    <dgm:pt modelId="{B035F4BE-545A-41BA-9EF7-BC0AF5B4DA2D}" type="parTrans" cxnId="{7E2E651E-E889-408A-82E2-171BFCB18493}">
      <dgm:prSet/>
      <dgm:spPr/>
      <dgm:t>
        <a:bodyPr/>
        <a:lstStyle/>
        <a:p>
          <a:endParaRPr lang="en-US">
            <a:latin typeface="Arial" panose="020B0604020202020204" pitchFamily="34" charset="0"/>
            <a:cs typeface="Arial" panose="020B0604020202020204" pitchFamily="34" charset="0"/>
          </a:endParaRPr>
        </a:p>
      </dgm:t>
    </dgm:pt>
    <dgm:pt modelId="{50921353-24FB-44B7-A042-9E2C12F6E763}" type="sibTrans" cxnId="{7E2E651E-E889-408A-82E2-171BFCB18493}">
      <dgm:prSet/>
      <dgm:spPr/>
      <dgm:t>
        <a:bodyPr/>
        <a:lstStyle/>
        <a:p>
          <a:endParaRPr lang="en-US">
            <a:latin typeface="Arial" panose="020B0604020202020204" pitchFamily="34" charset="0"/>
            <a:cs typeface="Arial" panose="020B0604020202020204" pitchFamily="34" charset="0"/>
          </a:endParaRPr>
        </a:p>
      </dgm:t>
    </dgm:pt>
    <dgm:pt modelId="{B04D5B21-8912-4F4A-B5EB-2D82F50015CB}" type="pres">
      <dgm:prSet presAssocID="{B222DB71-965E-4CC8-B0B0-C01241F4EE80}" presName="Name0" presStyleCnt="0">
        <dgm:presLayoutVars>
          <dgm:dir/>
          <dgm:resizeHandles val="exact"/>
        </dgm:presLayoutVars>
      </dgm:prSet>
      <dgm:spPr/>
    </dgm:pt>
    <dgm:pt modelId="{35DADC9F-BEB0-45EE-8801-FDC5E7D16C5A}" type="pres">
      <dgm:prSet presAssocID="{3A219702-84BA-4089-B796-EAFA6DCED650}" presName="node" presStyleLbl="node1" presStyleIdx="0" presStyleCnt="13">
        <dgm:presLayoutVars>
          <dgm:bulletEnabled val="1"/>
        </dgm:presLayoutVars>
      </dgm:prSet>
      <dgm:spPr/>
    </dgm:pt>
    <dgm:pt modelId="{14A40A5C-BF55-4636-AB49-CB81E1A3AD9F}" type="pres">
      <dgm:prSet presAssocID="{9F291740-806A-4920-9565-EAF63E1324D7}" presName="sibTrans" presStyleLbl="sibTrans1D1" presStyleIdx="0" presStyleCnt="12"/>
      <dgm:spPr/>
    </dgm:pt>
    <dgm:pt modelId="{6FDB2F38-8BD0-434D-8CE1-7BB44E18621B}" type="pres">
      <dgm:prSet presAssocID="{9F291740-806A-4920-9565-EAF63E1324D7}" presName="connectorText" presStyleLbl="sibTrans1D1" presStyleIdx="0" presStyleCnt="12"/>
      <dgm:spPr/>
    </dgm:pt>
    <dgm:pt modelId="{298ACFCA-57CB-4B01-A88D-1FB788C245FC}" type="pres">
      <dgm:prSet presAssocID="{6D1DD1C8-5735-4452-AEBB-486E8F441E14}" presName="node" presStyleLbl="node1" presStyleIdx="1" presStyleCnt="13">
        <dgm:presLayoutVars>
          <dgm:bulletEnabled val="1"/>
        </dgm:presLayoutVars>
      </dgm:prSet>
      <dgm:spPr/>
    </dgm:pt>
    <dgm:pt modelId="{432805B4-4731-4AB8-A674-3CCB2218FB9C}" type="pres">
      <dgm:prSet presAssocID="{A6804D72-B57F-40FD-BA27-56AB939AFDC6}" presName="sibTrans" presStyleLbl="sibTrans1D1" presStyleIdx="1" presStyleCnt="12"/>
      <dgm:spPr/>
    </dgm:pt>
    <dgm:pt modelId="{2BFE9202-8EEC-4639-994C-CB01B5202380}" type="pres">
      <dgm:prSet presAssocID="{A6804D72-B57F-40FD-BA27-56AB939AFDC6}" presName="connectorText" presStyleLbl="sibTrans1D1" presStyleIdx="1" presStyleCnt="12"/>
      <dgm:spPr/>
    </dgm:pt>
    <dgm:pt modelId="{68B9826C-3B14-4F30-9ADD-F230EFD3B9E2}" type="pres">
      <dgm:prSet presAssocID="{31F50092-A438-45BA-A5AC-379A07FBFB7B}" presName="node" presStyleLbl="node1" presStyleIdx="2" presStyleCnt="13">
        <dgm:presLayoutVars>
          <dgm:bulletEnabled val="1"/>
        </dgm:presLayoutVars>
      </dgm:prSet>
      <dgm:spPr/>
    </dgm:pt>
    <dgm:pt modelId="{26D0CD2D-FA93-43A6-A1E5-BE3BAD81424C}" type="pres">
      <dgm:prSet presAssocID="{D2805DC6-1D74-4331-A663-91FC800E5473}" presName="sibTrans" presStyleLbl="sibTrans1D1" presStyleIdx="2" presStyleCnt="12"/>
      <dgm:spPr/>
    </dgm:pt>
    <dgm:pt modelId="{012412B3-582A-4EE1-B3AC-AADE74008D5F}" type="pres">
      <dgm:prSet presAssocID="{D2805DC6-1D74-4331-A663-91FC800E5473}" presName="connectorText" presStyleLbl="sibTrans1D1" presStyleIdx="2" presStyleCnt="12"/>
      <dgm:spPr/>
    </dgm:pt>
    <dgm:pt modelId="{83B5DC90-8598-442C-8EE3-410DD3FD795A}" type="pres">
      <dgm:prSet presAssocID="{84217435-C3B1-40FB-ABC0-E26095B3893D}" presName="node" presStyleLbl="node1" presStyleIdx="3" presStyleCnt="13">
        <dgm:presLayoutVars>
          <dgm:bulletEnabled val="1"/>
        </dgm:presLayoutVars>
      </dgm:prSet>
      <dgm:spPr/>
    </dgm:pt>
    <dgm:pt modelId="{DD2F247B-4C69-4621-9127-710F16B9C818}" type="pres">
      <dgm:prSet presAssocID="{BCFD396F-CA04-4E0B-A7C3-1830E458E6D1}" presName="sibTrans" presStyleLbl="sibTrans1D1" presStyleIdx="3" presStyleCnt="12"/>
      <dgm:spPr/>
    </dgm:pt>
    <dgm:pt modelId="{CDE82884-58B6-43B6-B918-8E025CC6DD83}" type="pres">
      <dgm:prSet presAssocID="{BCFD396F-CA04-4E0B-A7C3-1830E458E6D1}" presName="connectorText" presStyleLbl="sibTrans1D1" presStyleIdx="3" presStyleCnt="12"/>
      <dgm:spPr/>
    </dgm:pt>
    <dgm:pt modelId="{469F5B1C-571C-4276-A5C8-326CB5BEA57F}" type="pres">
      <dgm:prSet presAssocID="{B40B83EB-21A4-4A0B-980E-C938FBDD00DE}" presName="node" presStyleLbl="node1" presStyleIdx="4" presStyleCnt="13">
        <dgm:presLayoutVars>
          <dgm:bulletEnabled val="1"/>
        </dgm:presLayoutVars>
      </dgm:prSet>
      <dgm:spPr/>
    </dgm:pt>
    <dgm:pt modelId="{24EDC278-A36A-411C-8A90-70E0527792C1}" type="pres">
      <dgm:prSet presAssocID="{491EDC39-A8DA-4CC9-A8F2-0826289ADF06}" presName="sibTrans" presStyleLbl="sibTrans1D1" presStyleIdx="4" presStyleCnt="12"/>
      <dgm:spPr/>
    </dgm:pt>
    <dgm:pt modelId="{3BD20797-0FA7-4E6F-A717-93B4EEDC1A42}" type="pres">
      <dgm:prSet presAssocID="{491EDC39-A8DA-4CC9-A8F2-0826289ADF06}" presName="connectorText" presStyleLbl="sibTrans1D1" presStyleIdx="4" presStyleCnt="12"/>
      <dgm:spPr/>
    </dgm:pt>
    <dgm:pt modelId="{EFFFA5CB-9622-4DE7-B232-44D1E71E78F3}" type="pres">
      <dgm:prSet presAssocID="{477BF267-E49F-475B-94B2-6D9132FC5849}" presName="node" presStyleLbl="node1" presStyleIdx="5" presStyleCnt="13">
        <dgm:presLayoutVars>
          <dgm:bulletEnabled val="1"/>
        </dgm:presLayoutVars>
      </dgm:prSet>
      <dgm:spPr/>
    </dgm:pt>
    <dgm:pt modelId="{C653D175-060C-4085-81D1-054A9326B543}" type="pres">
      <dgm:prSet presAssocID="{F4547D4C-B877-4157-9DF7-36EE92C12509}" presName="sibTrans" presStyleLbl="sibTrans1D1" presStyleIdx="5" presStyleCnt="12"/>
      <dgm:spPr/>
    </dgm:pt>
    <dgm:pt modelId="{2CF7A383-F5C2-40BB-8BB9-E5CB04AC5C23}" type="pres">
      <dgm:prSet presAssocID="{F4547D4C-B877-4157-9DF7-36EE92C12509}" presName="connectorText" presStyleLbl="sibTrans1D1" presStyleIdx="5" presStyleCnt="12"/>
      <dgm:spPr/>
    </dgm:pt>
    <dgm:pt modelId="{B8B1377E-3733-416B-8E97-0D112AB6148C}" type="pres">
      <dgm:prSet presAssocID="{B7B14805-E590-4CC9-B269-F0CA9B6DA28F}" presName="node" presStyleLbl="node1" presStyleIdx="6" presStyleCnt="13">
        <dgm:presLayoutVars>
          <dgm:bulletEnabled val="1"/>
        </dgm:presLayoutVars>
      </dgm:prSet>
      <dgm:spPr/>
    </dgm:pt>
    <dgm:pt modelId="{D866C22E-19C0-436E-A85D-19184B96B1BE}" type="pres">
      <dgm:prSet presAssocID="{D2BD8804-DAC2-46EA-88B0-E148ADB1679C}" presName="sibTrans" presStyleLbl="sibTrans1D1" presStyleIdx="6" presStyleCnt="12"/>
      <dgm:spPr/>
    </dgm:pt>
    <dgm:pt modelId="{9F4AC318-D0EF-4862-B8C9-9504E75A955E}" type="pres">
      <dgm:prSet presAssocID="{D2BD8804-DAC2-46EA-88B0-E148ADB1679C}" presName="connectorText" presStyleLbl="sibTrans1D1" presStyleIdx="6" presStyleCnt="12"/>
      <dgm:spPr/>
    </dgm:pt>
    <dgm:pt modelId="{8D845F55-3214-42D1-88F1-6B0BDF4354EF}" type="pres">
      <dgm:prSet presAssocID="{C451AE87-A891-44DC-A34F-5EA7F1D9E4C1}" presName="node" presStyleLbl="node1" presStyleIdx="7" presStyleCnt="13">
        <dgm:presLayoutVars>
          <dgm:bulletEnabled val="1"/>
        </dgm:presLayoutVars>
      </dgm:prSet>
      <dgm:spPr/>
    </dgm:pt>
    <dgm:pt modelId="{4EF34236-657E-4F30-A7E1-31C96694DA39}" type="pres">
      <dgm:prSet presAssocID="{B671C285-580C-4815-B0D3-08C1CE2CAC13}" presName="sibTrans" presStyleLbl="sibTrans1D1" presStyleIdx="7" presStyleCnt="12"/>
      <dgm:spPr/>
    </dgm:pt>
    <dgm:pt modelId="{82D392FB-5407-45C5-B480-68A0DCC9CE88}" type="pres">
      <dgm:prSet presAssocID="{B671C285-580C-4815-B0D3-08C1CE2CAC13}" presName="connectorText" presStyleLbl="sibTrans1D1" presStyleIdx="7" presStyleCnt="12"/>
      <dgm:spPr/>
    </dgm:pt>
    <dgm:pt modelId="{B67F874A-7E5F-4533-867D-C52255374D9D}" type="pres">
      <dgm:prSet presAssocID="{E1B78488-BE34-4D49-949B-276D7CE8C5B3}" presName="node" presStyleLbl="node1" presStyleIdx="8" presStyleCnt="13">
        <dgm:presLayoutVars>
          <dgm:bulletEnabled val="1"/>
        </dgm:presLayoutVars>
      </dgm:prSet>
      <dgm:spPr/>
    </dgm:pt>
    <dgm:pt modelId="{D90DA929-195A-4E17-8E9E-538303C89302}" type="pres">
      <dgm:prSet presAssocID="{5330F183-0730-4332-B987-ABE7711F25B1}" presName="sibTrans" presStyleLbl="sibTrans1D1" presStyleIdx="8" presStyleCnt="12"/>
      <dgm:spPr/>
    </dgm:pt>
    <dgm:pt modelId="{787955E4-C765-4132-B39B-A4186E60B9A8}" type="pres">
      <dgm:prSet presAssocID="{5330F183-0730-4332-B987-ABE7711F25B1}" presName="connectorText" presStyleLbl="sibTrans1D1" presStyleIdx="8" presStyleCnt="12"/>
      <dgm:spPr/>
    </dgm:pt>
    <dgm:pt modelId="{A970A9B2-2E04-4D68-A9E8-83BA0AC09A05}" type="pres">
      <dgm:prSet presAssocID="{E38DDE5A-3B11-48D1-B5B6-7BE8C9760FA4}" presName="node" presStyleLbl="node1" presStyleIdx="9" presStyleCnt="13">
        <dgm:presLayoutVars>
          <dgm:bulletEnabled val="1"/>
        </dgm:presLayoutVars>
      </dgm:prSet>
      <dgm:spPr/>
    </dgm:pt>
    <dgm:pt modelId="{F43EDCC7-B24E-48FB-9F0C-E4EB9EF13DDD}" type="pres">
      <dgm:prSet presAssocID="{5D00772E-0B0D-471A-8B80-4FA325F28C73}" presName="sibTrans" presStyleLbl="sibTrans1D1" presStyleIdx="9" presStyleCnt="12"/>
      <dgm:spPr/>
    </dgm:pt>
    <dgm:pt modelId="{DCF06F5D-6565-4EA5-9AED-86E09F2409BA}" type="pres">
      <dgm:prSet presAssocID="{5D00772E-0B0D-471A-8B80-4FA325F28C73}" presName="connectorText" presStyleLbl="sibTrans1D1" presStyleIdx="9" presStyleCnt="12"/>
      <dgm:spPr/>
    </dgm:pt>
    <dgm:pt modelId="{AB5F900B-C6A1-46AF-81CA-FAEB8D9B3B20}" type="pres">
      <dgm:prSet presAssocID="{56D765CB-354E-444D-86EE-B45D7F2D4183}" presName="node" presStyleLbl="node1" presStyleIdx="10" presStyleCnt="13">
        <dgm:presLayoutVars>
          <dgm:bulletEnabled val="1"/>
        </dgm:presLayoutVars>
      </dgm:prSet>
      <dgm:spPr/>
    </dgm:pt>
    <dgm:pt modelId="{940341BE-A5F3-471A-B636-CE762FBD6D3E}" type="pres">
      <dgm:prSet presAssocID="{C10D1A63-7BAC-49A5-9644-20B1858E38D3}" presName="sibTrans" presStyleLbl="sibTrans1D1" presStyleIdx="10" presStyleCnt="12"/>
      <dgm:spPr/>
    </dgm:pt>
    <dgm:pt modelId="{9DAB4965-374B-472A-8B0B-6D9FD9CA3F40}" type="pres">
      <dgm:prSet presAssocID="{C10D1A63-7BAC-49A5-9644-20B1858E38D3}" presName="connectorText" presStyleLbl="sibTrans1D1" presStyleIdx="10" presStyleCnt="12"/>
      <dgm:spPr/>
    </dgm:pt>
    <dgm:pt modelId="{3A6FD97A-C3E7-4E2A-A2E3-B96A7E7EC8E0}" type="pres">
      <dgm:prSet presAssocID="{1C88EE8B-E1E2-4C94-AA00-CCC9F6A2551F}" presName="node" presStyleLbl="node1" presStyleIdx="11" presStyleCnt="13">
        <dgm:presLayoutVars>
          <dgm:bulletEnabled val="1"/>
        </dgm:presLayoutVars>
      </dgm:prSet>
      <dgm:spPr/>
    </dgm:pt>
    <dgm:pt modelId="{2C2DF8AF-BD93-4D41-90CE-EC42BF995709}" type="pres">
      <dgm:prSet presAssocID="{1AC9A6C4-A9D0-44D5-A2D1-26065144ABDB}" presName="sibTrans" presStyleLbl="sibTrans1D1" presStyleIdx="11" presStyleCnt="12"/>
      <dgm:spPr/>
    </dgm:pt>
    <dgm:pt modelId="{0606A42C-E59D-421A-B4EC-BB8F96BBEE72}" type="pres">
      <dgm:prSet presAssocID="{1AC9A6C4-A9D0-44D5-A2D1-26065144ABDB}" presName="connectorText" presStyleLbl="sibTrans1D1" presStyleIdx="11" presStyleCnt="12"/>
      <dgm:spPr/>
    </dgm:pt>
    <dgm:pt modelId="{EFA98F0C-BAFC-4480-BE63-A6CACC25DD0E}" type="pres">
      <dgm:prSet presAssocID="{2E020419-915B-4991-8057-6610F192CB6A}" presName="node" presStyleLbl="node1" presStyleIdx="12" presStyleCnt="13">
        <dgm:presLayoutVars>
          <dgm:bulletEnabled val="1"/>
        </dgm:presLayoutVars>
      </dgm:prSet>
      <dgm:spPr/>
    </dgm:pt>
  </dgm:ptLst>
  <dgm:cxnLst>
    <dgm:cxn modelId="{8BD47804-94E9-4A11-A91A-5E182A10975D}" type="presOf" srcId="{B671C285-580C-4815-B0D3-08C1CE2CAC13}" destId="{82D392FB-5407-45C5-B480-68A0DCC9CE88}" srcOrd="1" destOrd="0" presId="urn:microsoft.com/office/officeart/2005/8/layout/bProcess3"/>
    <dgm:cxn modelId="{B9CDD00B-AE8D-429D-94CC-23A46597A2BD}" type="presOf" srcId="{D2BD8804-DAC2-46EA-88B0-E148ADB1679C}" destId="{D866C22E-19C0-436E-A85D-19184B96B1BE}" srcOrd="0" destOrd="0" presId="urn:microsoft.com/office/officeart/2005/8/layout/bProcess3"/>
    <dgm:cxn modelId="{9B12620D-0CC1-4597-BE63-05DBE0A92689}" type="presOf" srcId="{F4547D4C-B877-4157-9DF7-36EE92C12509}" destId="{C653D175-060C-4085-81D1-054A9326B543}" srcOrd="0" destOrd="0" presId="urn:microsoft.com/office/officeart/2005/8/layout/bProcess3"/>
    <dgm:cxn modelId="{A5F34318-26D0-4AFC-838C-3D7C5BD40750}" type="presOf" srcId="{E1B78488-BE34-4D49-949B-276D7CE8C5B3}" destId="{B67F874A-7E5F-4533-867D-C52255374D9D}" srcOrd="0" destOrd="0" presId="urn:microsoft.com/office/officeart/2005/8/layout/bProcess3"/>
    <dgm:cxn modelId="{2C39A718-02C5-47AB-BE94-EF1BC5A00B6B}" type="presOf" srcId="{B671C285-580C-4815-B0D3-08C1CE2CAC13}" destId="{4EF34236-657E-4F30-A7E1-31C96694DA39}" srcOrd="0" destOrd="0" presId="urn:microsoft.com/office/officeart/2005/8/layout/bProcess3"/>
    <dgm:cxn modelId="{7E2E651E-E889-408A-82E2-171BFCB18493}" srcId="{B222DB71-965E-4CC8-B0B0-C01241F4EE80}" destId="{2E020419-915B-4991-8057-6610F192CB6A}" srcOrd="12" destOrd="0" parTransId="{B035F4BE-545A-41BA-9EF7-BC0AF5B4DA2D}" sibTransId="{50921353-24FB-44B7-A042-9E2C12F6E763}"/>
    <dgm:cxn modelId="{E6324B21-EFB2-4F6D-8860-C106E8178977}" srcId="{B222DB71-965E-4CC8-B0B0-C01241F4EE80}" destId="{56D765CB-354E-444D-86EE-B45D7F2D4183}" srcOrd="10" destOrd="0" parTransId="{A29B5FC9-D413-499A-81C5-E6ED6CCA5BF3}" sibTransId="{C10D1A63-7BAC-49A5-9644-20B1858E38D3}"/>
    <dgm:cxn modelId="{DAE38921-A20C-4C4E-8B8A-6410FAB31E9E}" type="presOf" srcId="{A6804D72-B57F-40FD-BA27-56AB939AFDC6}" destId="{2BFE9202-8EEC-4639-994C-CB01B5202380}" srcOrd="1" destOrd="0" presId="urn:microsoft.com/office/officeart/2005/8/layout/bProcess3"/>
    <dgm:cxn modelId="{D69FAB21-C10B-4128-B2E0-4CF55CD6D7D0}" srcId="{B222DB71-965E-4CC8-B0B0-C01241F4EE80}" destId="{31F50092-A438-45BA-A5AC-379A07FBFB7B}" srcOrd="2" destOrd="0" parTransId="{37A51A3E-1C5E-4422-97A7-D95B954D0EC8}" sibTransId="{D2805DC6-1D74-4331-A663-91FC800E5473}"/>
    <dgm:cxn modelId="{0B172924-A490-431F-9A47-11537CBB3943}" type="presOf" srcId="{B222DB71-965E-4CC8-B0B0-C01241F4EE80}" destId="{B04D5B21-8912-4F4A-B5EB-2D82F50015CB}" srcOrd="0" destOrd="0" presId="urn:microsoft.com/office/officeart/2005/8/layout/bProcess3"/>
    <dgm:cxn modelId="{30AF4125-1A45-4ED0-9FB3-3CA30506F816}" type="presOf" srcId="{BCFD396F-CA04-4E0B-A7C3-1830E458E6D1}" destId="{CDE82884-58B6-43B6-B918-8E025CC6DD83}" srcOrd="1" destOrd="0" presId="urn:microsoft.com/office/officeart/2005/8/layout/bProcess3"/>
    <dgm:cxn modelId="{0FF39629-5FF4-410E-8387-D8ED4561FA39}" type="presOf" srcId="{1AC9A6C4-A9D0-44D5-A2D1-26065144ABDB}" destId="{2C2DF8AF-BD93-4D41-90CE-EC42BF995709}" srcOrd="0" destOrd="0" presId="urn:microsoft.com/office/officeart/2005/8/layout/bProcess3"/>
    <dgm:cxn modelId="{2D35572C-F413-4769-8E57-794FEDD7B4AB}" type="presOf" srcId="{84217435-C3B1-40FB-ABC0-E26095B3893D}" destId="{83B5DC90-8598-442C-8EE3-410DD3FD795A}" srcOrd="0" destOrd="0" presId="urn:microsoft.com/office/officeart/2005/8/layout/bProcess3"/>
    <dgm:cxn modelId="{EFFFD92E-92D7-4CB2-A265-EF2693878D67}" srcId="{B222DB71-965E-4CC8-B0B0-C01241F4EE80}" destId="{C451AE87-A891-44DC-A34F-5EA7F1D9E4C1}" srcOrd="7" destOrd="0" parTransId="{85E024E6-544C-4EFC-A490-58F9CC749BC8}" sibTransId="{B671C285-580C-4815-B0D3-08C1CE2CAC13}"/>
    <dgm:cxn modelId="{64173A33-9CE7-4A43-9387-40E5D75B39AA}" type="presOf" srcId="{BCFD396F-CA04-4E0B-A7C3-1830E458E6D1}" destId="{DD2F247B-4C69-4621-9127-710F16B9C818}" srcOrd="0" destOrd="0" presId="urn:microsoft.com/office/officeart/2005/8/layout/bProcess3"/>
    <dgm:cxn modelId="{1BF61737-15C3-41AA-AA2B-3A3856773E8D}" srcId="{B222DB71-965E-4CC8-B0B0-C01241F4EE80}" destId="{477BF267-E49F-475B-94B2-6D9132FC5849}" srcOrd="5" destOrd="0" parTransId="{A49B8AAB-2EDC-437C-9E8C-6E3A018F7B05}" sibTransId="{F4547D4C-B877-4157-9DF7-36EE92C12509}"/>
    <dgm:cxn modelId="{26943A3F-7FF2-490A-B58A-321700BB6A7F}" type="presOf" srcId="{5D00772E-0B0D-471A-8B80-4FA325F28C73}" destId="{F43EDCC7-B24E-48FB-9F0C-E4EB9EF13DDD}" srcOrd="0" destOrd="0" presId="urn:microsoft.com/office/officeart/2005/8/layout/bProcess3"/>
    <dgm:cxn modelId="{4183EB43-C83E-4931-84AC-C40CB68D21C3}" type="presOf" srcId="{5330F183-0730-4332-B987-ABE7711F25B1}" destId="{787955E4-C765-4132-B39B-A4186E60B9A8}" srcOrd="1" destOrd="0" presId="urn:microsoft.com/office/officeart/2005/8/layout/bProcess3"/>
    <dgm:cxn modelId="{F638534F-4337-40FF-AAA9-CA188088CA48}" type="presOf" srcId="{6D1DD1C8-5735-4452-AEBB-486E8F441E14}" destId="{298ACFCA-57CB-4B01-A88D-1FB788C245FC}" srcOrd="0" destOrd="0" presId="urn:microsoft.com/office/officeart/2005/8/layout/bProcess3"/>
    <dgm:cxn modelId="{BC554756-5817-47F3-A0FB-065728FF0881}" srcId="{B222DB71-965E-4CC8-B0B0-C01241F4EE80}" destId="{1C88EE8B-E1E2-4C94-AA00-CCC9F6A2551F}" srcOrd="11" destOrd="0" parTransId="{D00F14F1-B155-4D07-A716-1BDFF4496089}" sibTransId="{1AC9A6C4-A9D0-44D5-A2D1-26065144ABDB}"/>
    <dgm:cxn modelId="{FAE24557-33C4-42E9-906C-F8E5E94C2EBA}" type="presOf" srcId="{C10D1A63-7BAC-49A5-9644-20B1858E38D3}" destId="{9DAB4965-374B-472A-8B0B-6D9FD9CA3F40}" srcOrd="1" destOrd="0" presId="urn:microsoft.com/office/officeart/2005/8/layout/bProcess3"/>
    <dgm:cxn modelId="{40A6035E-6F6F-41CD-8C99-EA14E560C1C7}" type="presOf" srcId="{C451AE87-A891-44DC-A34F-5EA7F1D9E4C1}" destId="{8D845F55-3214-42D1-88F1-6B0BDF4354EF}" srcOrd="0" destOrd="0" presId="urn:microsoft.com/office/officeart/2005/8/layout/bProcess3"/>
    <dgm:cxn modelId="{28642C64-AF3D-4A3D-9C7C-7383B874784F}" type="presOf" srcId="{9F291740-806A-4920-9565-EAF63E1324D7}" destId="{14A40A5C-BF55-4636-AB49-CB81E1A3AD9F}" srcOrd="0" destOrd="0" presId="urn:microsoft.com/office/officeart/2005/8/layout/bProcess3"/>
    <dgm:cxn modelId="{70A42E7D-E391-40FC-9187-394790226B24}" type="presOf" srcId="{B40B83EB-21A4-4A0B-980E-C938FBDD00DE}" destId="{469F5B1C-571C-4276-A5C8-326CB5BEA57F}" srcOrd="0" destOrd="0" presId="urn:microsoft.com/office/officeart/2005/8/layout/bProcess3"/>
    <dgm:cxn modelId="{963F5E7D-950D-4F71-893D-7C59E730E37A}" srcId="{B222DB71-965E-4CC8-B0B0-C01241F4EE80}" destId="{6D1DD1C8-5735-4452-AEBB-486E8F441E14}" srcOrd="1" destOrd="0" parTransId="{3911F565-1200-45AF-90B1-3BB5B3FC7FCF}" sibTransId="{A6804D72-B57F-40FD-BA27-56AB939AFDC6}"/>
    <dgm:cxn modelId="{4ED7F07D-244A-4E1D-947A-93349D6078FD}" srcId="{B222DB71-965E-4CC8-B0B0-C01241F4EE80}" destId="{B40B83EB-21A4-4A0B-980E-C938FBDD00DE}" srcOrd="4" destOrd="0" parTransId="{8C3ADD7F-7168-4978-9725-67BE29734F67}" sibTransId="{491EDC39-A8DA-4CC9-A8F2-0826289ADF06}"/>
    <dgm:cxn modelId="{144C627F-1E98-4056-8BD6-B1F3D3591C40}" type="presOf" srcId="{5330F183-0730-4332-B987-ABE7711F25B1}" destId="{D90DA929-195A-4E17-8E9E-538303C89302}" srcOrd="0" destOrd="0" presId="urn:microsoft.com/office/officeart/2005/8/layout/bProcess3"/>
    <dgm:cxn modelId="{4CF48285-4AD0-4020-9478-986C4B62388F}" type="presOf" srcId="{D2BD8804-DAC2-46EA-88B0-E148ADB1679C}" destId="{9F4AC318-D0EF-4862-B8C9-9504E75A955E}" srcOrd="1" destOrd="0" presId="urn:microsoft.com/office/officeart/2005/8/layout/bProcess3"/>
    <dgm:cxn modelId="{C9DC758C-D6F6-4353-8F8E-D459A4795533}" srcId="{B222DB71-965E-4CC8-B0B0-C01241F4EE80}" destId="{E38DDE5A-3B11-48D1-B5B6-7BE8C9760FA4}" srcOrd="9" destOrd="0" parTransId="{7383C978-E10C-4D4D-8C8B-3E837DF19404}" sibTransId="{5D00772E-0B0D-471A-8B80-4FA325F28C73}"/>
    <dgm:cxn modelId="{282AC296-7E6D-4C18-954D-CADAC8BAD495}" srcId="{B222DB71-965E-4CC8-B0B0-C01241F4EE80}" destId="{84217435-C3B1-40FB-ABC0-E26095B3893D}" srcOrd="3" destOrd="0" parTransId="{675A5B3F-A2BB-4192-8BB8-B4DE117F8495}" sibTransId="{BCFD396F-CA04-4E0B-A7C3-1830E458E6D1}"/>
    <dgm:cxn modelId="{5799C89F-7149-4507-BBAF-5D51E410F5AF}" type="presOf" srcId="{D2805DC6-1D74-4331-A663-91FC800E5473}" destId="{012412B3-582A-4EE1-B3AC-AADE74008D5F}" srcOrd="1" destOrd="0" presId="urn:microsoft.com/office/officeart/2005/8/layout/bProcess3"/>
    <dgm:cxn modelId="{92E180A0-1ADE-4A16-B4A3-B9F138C078D5}" type="presOf" srcId="{31F50092-A438-45BA-A5AC-379A07FBFB7B}" destId="{68B9826C-3B14-4F30-9ADD-F230EFD3B9E2}" srcOrd="0" destOrd="0" presId="urn:microsoft.com/office/officeart/2005/8/layout/bProcess3"/>
    <dgm:cxn modelId="{4C7B5EA7-D81B-4D84-8ECF-BB9D2CC1CF93}" type="presOf" srcId="{E38DDE5A-3B11-48D1-B5B6-7BE8C9760FA4}" destId="{A970A9B2-2E04-4D68-A9E8-83BA0AC09A05}" srcOrd="0" destOrd="0" presId="urn:microsoft.com/office/officeart/2005/8/layout/bProcess3"/>
    <dgm:cxn modelId="{FA2BE5A8-8102-4544-8698-358264B07B35}" type="presOf" srcId="{56D765CB-354E-444D-86EE-B45D7F2D4183}" destId="{AB5F900B-C6A1-46AF-81CA-FAEB8D9B3B20}" srcOrd="0" destOrd="0" presId="urn:microsoft.com/office/officeart/2005/8/layout/bProcess3"/>
    <dgm:cxn modelId="{349213BA-C75F-4CD5-ABDB-D100BA144BA8}" type="presOf" srcId="{477BF267-E49F-475B-94B2-6D9132FC5849}" destId="{EFFFA5CB-9622-4DE7-B232-44D1E71E78F3}" srcOrd="0" destOrd="0" presId="urn:microsoft.com/office/officeart/2005/8/layout/bProcess3"/>
    <dgm:cxn modelId="{2817B5BE-A8DF-4016-A255-2A8025C94EE7}" type="presOf" srcId="{F4547D4C-B877-4157-9DF7-36EE92C12509}" destId="{2CF7A383-F5C2-40BB-8BB9-E5CB04AC5C23}" srcOrd="1" destOrd="0" presId="urn:microsoft.com/office/officeart/2005/8/layout/bProcess3"/>
    <dgm:cxn modelId="{803862C6-0A88-4047-A91B-78070FB343D0}" type="presOf" srcId="{491EDC39-A8DA-4CC9-A8F2-0826289ADF06}" destId="{24EDC278-A36A-411C-8A90-70E0527792C1}" srcOrd="0" destOrd="0" presId="urn:microsoft.com/office/officeart/2005/8/layout/bProcess3"/>
    <dgm:cxn modelId="{8F8DD7C6-731A-4E90-A14B-0F46BB9AC6C9}" srcId="{B222DB71-965E-4CC8-B0B0-C01241F4EE80}" destId="{3A219702-84BA-4089-B796-EAFA6DCED650}" srcOrd="0" destOrd="0" parTransId="{7FBD8791-0017-4D72-9752-7A94A521E5F9}" sibTransId="{9F291740-806A-4920-9565-EAF63E1324D7}"/>
    <dgm:cxn modelId="{73A628CA-ED42-408E-8394-58C946EC0D58}" type="presOf" srcId="{1C88EE8B-E1E2-4C94-AA00-CCC9F6A2551F}" destId="{3A6FD97A-C3E7-4E2A-A2E3-B96A7E7EC8E0}" srcOrd="0" destOrd="0" presId="urn:microsoft.com/office/officeart/2005/8/layout/bProcess3"/>
    <dgm:cxn modelId="{543726CE-2C1D-4741-9635-7A8EB8DD95E3}" type="presOf" srcId="{3A219702-84BA-4089-B796-EAFA6DCED650}" destId="{35DADC9F-BEB0-45EE-8801-FDC5E7D16C5A}" srcOrd="0" destOrd="0" presId="urn:microsoft.com/office/officeart/2005/8/layout/bProcess3"/>
    <dgm:cxn modelId="{919BE6D1-1E09-449C-AF59-564CF0F48BC9}" type="presOf" srcId="{D2805DC6-1D74-4331-A663-91FC800E5473}" destId="{26D0CD2D-FA93-43A6-A1E5-BE3BAD81424C}" srcOrd="0" destOrd="0" presId="urn:microsoft.com/office/officeart/2005/8/layout/bProcess3"/>
    <dgm:cxn modelId="{A66DE5D5-597B-45D3-B309-E101CD6744E8}" type="presOf" srcId="{1AC9A6C4-A9D0-44D5-A2D1-26065144ABDB}" destId="{0606A42C-E59D-421A-B4EC-BB8F96BBEE72}" srcOrd="1" destOrd="0" presId="urn:microsoft.com/office/officeart/2005/8/layout/bProcess3"/>
    <dgm:cxn modelId="{A1345DDE-8F80-4B13-9422-525765D6A52C}" type="presOf" srcId="{491EDC39-A8DA-4CC9-A8F2-0826289ADF06}" destId="{3BD20797-0FA7-4E6F-A717-93B4EEDC1A42}" srcOrd="1" destOrd="0" presId="urn:microsoft.com/office/officeart/2005/8/layout/bProcess3"/>
    <dgm:cxn modelId="{570DA3DE-7C81-42AC-AAD3-D2836B54E913}" type="presOf" srcId="{B7B14805-E590-4CC9-B269-F0CA9B6DA28F}" destId="{B8B1377E-3733-416B-8E97-0D112AB6148C}" srcOrd="0" destOrd="0" presId="urn:microsoft.com/office/officeart/2005/8/layout/bProcess3"/>
    <dgm:cxn modelId="{942161E1-6D61-4DFD-9982-516106AC6333}" srcId="{B222DB71-965E-4CC8-B0B0-C01241F4EE80}" destId="{B7B14805-E590-4CC9-B269-F0CA9B6DA28F}" srcOrd="6" destOrd="0" parTransId="{62879D41-6FE0-40ED-BBA1-E5D1B579718C}" sibTransId="{D2BD8804-DAC2-46EA-88B0-E148ADB1679C}"/>
    <dgm:cxn modelId="{9647D9E6-0D06-4364-82D9-8639CA2EECE8}" type="presOf" srcId="{5D00772E-0B0D-471A-8B80-4FA325F28C73}" destId="{DCF06F5D-6565-4EA5-9AED-86E09F2409BA}" srcOrd="1" destOrd="0" presId="urn:microsoft.com/office/officeart/2005/8/layout/bProcess3"/>
    <dgm:cxn modelId="{1201D8E7-A6AF-4A1C-82FB-2515D200CF07}" type="presOf" srcId="{A6804D72-B57F-40FD-BA27-56AB939AFDC6}" destId="{432805B4-4731-4AB8-A674-3CCB2218FB9C}" srcOrd="0" destOrd="0" presId="urn:microsoft.com/office/officeart/2005/8/layout/bProcess3"/>
    <dgm:cxn modelId="{D6E836EE-BEE6-4C48-BB3A-C368008FD348}" srcId="{B222DB71-965E-4CC8-B0B0-C01241F4EE80}" destId="{E1B78488-BE34-4D49-949B-276D7CE8C5B3}" srcOrd="8" destOrd="0" parTransId="{D6A23C4E-8FE1-4E57-A570-32B043EEE527}" sibTransId="{5330F183-0730-4332-B987-ABE7711F25B1}"/>
    <dgm:cxn modelId="{4FEA71F3-1E2E-4BDF-8A04-35FFCE5EF9B6}" type="presOf" srcId="{C10D1A63-7BAC-49A5-9644-20B1858E38D3}" destId="{940341BE-A5F3-471A-B636-CE762FBD6D3E}" srcOrd="0" destOrd="0" presId="urn:microsoft.com/office/officeart/2005/8/layout/bProcess3"/>
    <dgm:cxn modelId="{61B2EEF7-28B6-4766-985B-A89B71813A1F}" type="presOf" srcId="{2E020419-915B-4991-8057-6610F192CB6A}" destId="{EFA98F0C-BAFC-4480-BE63-A6CACC25DD0E}" srcOrd="0" destOrd="0" presId="urn:microsoft.com/office/officeart/2005/8/layout/bProcess3"/>
    <dgm:cxn modelId="{87BAFAFA-9C1B-4DF7-89BF-A46A513F3D00}" type="presOf" srcId="{9F291740-806A-4920-9565-EAF63E1324D7}" destId="{6FDB2F38-8BD0-434D-8CE1-7BB44E18621B}" srcOrd="1" destOrd="0" presId="urn:microsoft.com/office/officeart/2005/8/layout/bProcess3"/>
    <dgm:cxn modelId="{0F3A0D16-B00A-43B8-9FDB-F9CBFE5A9A48}" type="presParOf" srcId="{B04D5B21-8912-4F4A-B5EB-2D82F50015CB}" destId="{35DADC9F-BEB0-45EE-8801-FDC5E7D16C5A}" srcOrd="0" destOrd="0" presId="urn:microsoft.com/office/officeart/2005/8/layout/bProcess3"/>
    <dgm:cxn modelId="{563F6BB3-617A-493D-928B-43D2B0F163C8}" type="presParOf" srcId="{B04D5B21-8912-4F4A-B5EB-2D82F50015CB}" destId="{14A40A5C-BF55-4636-AB49-CB81E1A3AD9F}" srcOrd="1" destOrd="0" presId="urn:microsoft.com/office/officeart/2005/8/layout/bProcess3"/>
    <dgm:cxn modelId="{9D77A79C-AA26-4DB9-910D-A38C21155590}" type="presParOf" srcId="{14A40A5C-BF55-4636-AB49-CB81E1A3AD9F}" destId="{6FDB2F38-8BD0-434D-8CE1-7BB44E18621B}" srcOrd="0" destOrd="0" presId="urn:microsoft.com/office/officeart/2005/8/layout/bProcess3"/>
    <dgm:cxn modelId="{F37D0467-028E-4DB3-B4B4-D1FE36BFC462}" type="presParOf" srcId="{B04D5B21-8912-4F4A-B5EB-2D82F50015CB}" destId="{298ACFCA-57CB-4B01-A88D-1FB788C245FC}" srcOrd="2" destOrd="0" presId="urn:microsoft.com/office/officeart/2005/8/layout/bProcess3"/>
    <dgm:cxn modelId="{B8B3280C-969E-48B1-8CD8-EBA97E3B2A34}" type="presParOf" srcId="{B04D5B21-8912-4F4A-B5EB-2D82F50015CB}" destId="{432805B4-4731-4AB8-A674-3CCB2218FB9C}" srcOrd="3" destOrd="0" presId="urn:microsoft.com/office/officeart/2005/8/layout/bProcess3"/>
    <dgm:cxn modelId="{0429BAA7-5D3A-4347-ADD7-DAAFB17FCC8E}" type="presParOf" srcId="{432805B4-4731-4AB8-A674-3CCB2218FB9C}" destId="{2BFE9202-8EEC-4639-994C-CB01B5202380}" srcOrd="0" destOrd="0" presId="urn:microsoft.com/office/officeart/2005/8/layout/bProcess3"/>
    <dgm:cxn modelId="{7466A718-F993-4EBA-A553-650864E4B00E}" type="presParOf" srcId="{B04D5B21-8912-4F4A-B5EB-2D82F50015CB}" destId="{68B9826C-3B14-4F30-9ADD-F230EFD3B9E2}" srcOrd="4" destOrd="0" presId="urn:microsoft.com/office/officeart/2005/8/layout/bProcess3"/>
    <dgm:cxn modelId="{A9850C46-5C42-46A3-B1AA-956EAD4C962A}" type="presParOf" srcId="{B04D5B21-8912-4F4A-B5EB-2D82F50015CB}" destId="{26D0CD2D-FA93-43A6-A1E5-BE3BAD81424C}" srcOrd="5" destOrd="0" presId="urn:microsoft.com/office/officeart/2005/8/layout/bProcess3"/>
    <dgm:cxn modelId="{E5E68267-6C96-48B7-A901-E56AE499A968}" type="presParOf" srcId="{26D0CD2D-FA93-43A6-A1E5-BE3BAD81424C}" destId="{012412B3-582A-4EE1-B3AC-AADE74008D5F}" srcOrd="0" destOrd="0" presId="urn:microsoft.com/office/officeart/2005/8/layout/bProcess3"/>
    <dgm:cxn modelId="{D60FA992-59E3-461E-BC95-DFF3AC037BD7}" type="presParOf" srcId="{B04D5B21-8912-4F4A-B5EB-2D82F50015CB}" destId="{83B5DC90-8598-442C-8EE3-410DD3FD795A}" srcOrd="6" destOrd="0" presId="urn:microsoft.com/office/officeart/2005/8/layout/bProcess3"/>
    <dgm:cxn modelId="{0F2120C4-CC2E-4123-8AED-4E999B4C7FB7}" type="presParOf" srcId="{B04D5B21-8912-4F4A-B5EB-2D82F50015CB}" destId="{DD2F247B-4C69-4621-9127-710F16B9C818}" srcOrd="7" destOrd="0" presId="urn:microsoft.com/office/officeart/2005/8/layout/bProcess3"/>
    <dgm:cxn modelId="{65A8DCA7-1997-43FC-BB96-1119BBD7A5A0}" type="presParOf" srcId="{DD2F247B-4C69-4621-9127-710F16B9C818}" destId="{CDE82884-58B6-43B6-B918-8E025CC6DD83}" srcOrd="0" destOrd="0" presId="urn:microsoft.com/office/officeart/2005/8/layout/bProcess3"/>
    <dgm:cxn modelId="{779FDBE8-AE07-42AE-A653-64DFF0834626}" type="presParOf" srcId="{B04D5B21-8912-4F4A-B5EB-2D82F50015CB}" destId="{469F5B1C-571C-4276-A5C8-326CB5BEA57F}" srcOrd="8" destOrd="0" presId="urn:microsoft.com/office/officeart/2005/8/layout/bProcess3"/>
    <dgm:cxn modelId="{5E3E25DC-D375-4D0E-BFAC-FC0BB0D8CD88}" type="presParOf" srcId="{B04D5B21-8912-4F4A-B5EB-2D82F50015CB}" destId="{24EDC278-A36A-411C-8A90-70E0527792C1}" srcOrd="9" destOrd="0" presId="urn:microsoft.com/office/officeart/2005/8/layout/bProcess3"/>
    <dgm:cxn modelId="{32E8523B-1CDB-4C4E-BA08-3AF96E410F76}" type="presParOf" srcId="{24EDC278-A36A-411C-8A90-70E0527792C1}" destId="{3BD20797-0FA7-4E6F-A717-93B4EEDC1A42}" srcOrd="0" destOrd="0" presId="urn:microsoft.com/office/officeart/2005/8/layout/bProcess3"/>
    <dgm:cxn modelId="{2F904185-D13F-4998-8157-A1C6B998AE85}" type="presParOf" srcId="{B04D5B21-8912-4F4A-B5EB-2D82F50015CB}" destId="{EFFFA5CB-9622-4DE7-B232-44D1E71E78F3}" srcOrd="10" destOrd="0" presId="urn:microsoft.com/office/officeart/2005/8/layout/bProcess3"/>
    <dgm:cxn modelId="{F9CB7967-6964-4A1B-B4E7-1AD2B079DF26}" type="presParOf" srcId="{B04D5B21-8912-4F4A-B5EB-2D82F50015CB}" destId="{C653D175-060C-4085-81D1-054A9326B543}" srcOrd="11" destOrd="0" presId="urn:microsoft.com/office/officeart/2005/8/layout/bProcess3"/>
    <dgm:cxn modelId="{B443465C-E6CB-4927-A523-0E02AB58B471}" type="presParOf" srcId="{C653D175-060C-4085-81D1-054A9326B543}" destId="{2CF7A383-F5C2-40BB-8BB9-E5CB04AC5C23}" srcOrd="0" destOrd="0" presId="urn:microsoft.com/office/officeart/2005/8/layout/bProcess3"/>
    <dgm:cxn modelId="{294A265C-79A6-4663-9C59-AE86D462CAA6}" type="presParOf" srcId="{B04D5B21-8912-4F4A-B5EB-2D82F50015CB}" destId="{B8B1377E-3733-416B-8E97-0D112AB6148C}" srcOrd="12" destOrd="0" presId="urn:microsoft.com/office/officeart/2005/8/layout/bProcess3"/>
    <dgm:cxn modelId="{69917321-25FC-4B6D-B2DA-2BEA72F0EE52}" type="presParOf" srcId="{B04D5B21-8912-4F4A-B5EB-2D82F50015CB}" destId="{D866C22E-19C0-436E-A85D-19184B96B1BE}" srcOrd="13" destOrd="0" presId="urn:microsoft.com/office/officeart/2005/8/layout/bProcess3"/>
    <dgm:cxn modelId="{78364455-9CC7-4BFE-ABF9-AFC57D7DAC33}" type="presParOf" srcId="{D866C22E-19C0-436E-A85D-19184B96B1BE}" destId="{9F4AC318-D0EF-4862-B8C9-9504E75A955E}" srcOrd="0" destOrd="0" presId="urn:microsoft.com/office/officeart/2005/8/layout/bProcess3"/>
    <dgm:cxn modelId="{E224100E-7A30-43DB-88D8-143B4C34391D}" type="presParOf" srcId="{B04D5B21-8912-4F4A-B5EB-2D82F50015CB}" destId="{8D845F55-3214-42D1-88F1-6B0BDF4354EF}" srcOrd="14" destOrd="0" presId="urn:microsoft.com/office/officeart/2005/8/layout/bProcess3"/>
    <dgm:cxn modelId="{8B3630BC-257C-4B01-9A18-08399D731996}" type="presParOf" srcId="{B04D5B21-8912-4F4A-B5EB-2D82F50015CB}" destId="{4EF34236-657E-4F30-A7E1-31C96694DA39}" srcOrd="15" destOrd="0" presId="urn:microsoft.com/office/officeart/2005/8/layout/bProcess3"/>
    <dgm:cxn modelId="{0FEE6BE7-ACBC-4F30-92B9-6A3149FCBF61}" type="presParOf" srcId="{4EF34236-657E-4F30-A7E1-31C96694DA39}" destId="{82D392FB-5407-45C5-B480-68A0DCC9CE88}" srcOrd="0" destOrd="0" presId="urn:microsoft.com/office/officeart/2005/8/layout/bProcess3"/>
    <dgm:cxn modelId="{207F68FA-7029-497A-82C4-DEF3323A72E1}" type="presParOf" srcId="{B04D5B21-8912-4F4A-B5EB-2D82F50015CB}" destId="{B67F874A-7E5F-4533-867D-C52255374D9D}" srcOrd="16" destOrd="0" presId="urn:microsoft.com/office/officeart/2005/8/layout/bProcess3"/>
    <dgm:cxn modelId="{6B87038B-476E-472D-AA67-24A8D02D3591}" type="presParOf" srcId="{B04D5B21-8912-4F4A-B5EB-2D82F50015CB}" destId="{D90DA929-195A-4E17-8E9E-538303C89302}" srcOrd="17" destOrd="0" presId="urn:microsoft.com/office/officeart/2005/8/layout/bProcess3"/>
    <dgm:cxn modelId="{AAE08666-32BB-4A55-91F8-B581C6CE4E81}" type="presParOf" srcId="{D90DA929-195A-4E17-8E9E-538303C89302}" destId="{787955E4-C765-4132-B39B-A4186E60B9A8}" srcOrd="0" destOrd="0" presId="urn:microsoft.com/office/officeart/2005/8/layout/bProcess3"/>
    <dgm:cxn modelId="{22CE1555-4958-4CFC-9356-44244EAA2BCB}" type="presParOf" srcId="{B04D5B21-8912-4F4A-B5EB-2D82F50015CB}" destId="{A970A9B2-2E04-4D68-A9E8-83BA0AC09A05}" srcOrd="18" destOrd="0" presId="urn:microsoft.com/office/officeart/2005/8/layout/bProcess3"/>
    <dgm:cxn modelId="{8CE693B3-2E29-40B1-A1B8-EA800D415E84}" type="presParOf" srcId="{B04D5B21-8912-4F4A-B5EB-2D82F50015CB}" destId="{F43EDCC7-B24E-48FB-9F0C-E4EB9EF13DDD}" srcOrd="19" destOrd="0" presId="urn:microsoft.com/office/officeart/2005/8/layout/bProcess3"/>
    <dgm:cxn modelId="{BA2D9B76-904B-4F1A-A2CC-765A51B11326}" type="presParOf" srcId="{F43EDCC7-B24E-48FB-9F0C-E4EB9EF13DDD}" destId="{DCF06F5D-6565-4EA5-9AED-86E09F2409BA}" srcOrd="0" destOrd="0" presId="urn:microsoft.com/office/officeart/2005/8/layout/bProcess3"/>
    <dgm:cxn modelId="{E89366DB-3F03-4265-9F9E-BEC01CC1CA61}" type="presParOf" srcId="{B04D5B21-8912-4F4A-B5EB-2D82F50015CB}" destId="{AB5F900B-C6A1-46AF-81CA-FAEB8D9B3B20}" srcOrd="20" destOrd="0" presId="urn:microsoft.com/office/officeart/2005/8/layout/bProcess3"/>
    <dgm:cxn modelId="{492BF408-7976-4D75-99C6-EA1885ED98B0}" type="presParOf" srcId="{B04D5B21-8912-4F4A-B5EB-2D82F50015CB}" destId="{940341BE-A5F3-471A-B636-CE762FBD6D3E}" srcOrd="21" destOrd="0" presId="urn:microsoft.com/office/officeart/2005/8/layout/bProcess3"/>
    <dgm:cxn modelId="{0C2F436E-B779-4F84-9AC4-CDC7E4B0A99B}" type="presParOf" srcId="{940341BE-A5F3-471A-B636-CE762FBD6D3E}" destId="{9DAB4965-374B-472A-8B0B-6D9FD9CA3F40}" srcOrd="0" destOrd="0" presId="urn:microsoft.com/office/officeart/2005/8/layout/bProcess3"/>
    <dgm:cxn modelId="{649F8420-6958-4F77-8547-C1DAD3BDAA82}" type="presParOf" srcId="{B04D5B21-8912-4F4A-B5EB-2D82F50015CB}" destId="{3A6FD97A-C3E7-4E2A-A2E3-B96A7E7EC8E0}" srcOrd="22" destOrd="0" presId="urn:microsoft.com/office/officeart/2005/8/layout/bProcess3"/>
    <dgm:cxn modelId="{3D4253E2-F17E-4E83-8171-E01CCA79BF14}" type="presParOf" srcId="{B04D5B21-8912-4F4A-B5EB-2D82F50015CB}" destId="{2C2DF8AF-BD93-4D41-90CE-EC42BF995709}" srcOrd="23" destOrd="0" presId="urn:microsoft.com/office/officeart/2005/8/layout/bProcess3"/>
    <dgm:cxn modelId="{80616BA6-F570-415C-88E1-943FBF285ED8}" type="presParOf" srcId="{2C2DF8AF-BD93-4D41-90CE-EC42BF995709}" destId="{0606A42C-E59D-421A-B4EC-BB8F96BBEE72}" srcOrd="0" destOrd="0" presId="urn:microsoft.com/office/officeart/2005/8/layout/bProcess3"/>
    <dgm:cxn modelId="{856D4321-9D1D-44FE-8F46-0BE34F723A0F}" type="presParOf" srcId="{B04D5B21-8912-4F4A-B5EB-2D82F50015CB}" destId="{EFA98F0C-BAFC-4480-BE63-A6CACC25DD0E}" srcOrd="24"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4E821C-E115-46D2-8F96-211F1A113233}" type="doc">
      <dgm:prSet loTypeId="urn:microsoft.com/office/officeart/2005/8/layout/bList2" loCatId="list" qsTypeId="urn:microsoft.com/office/officeart/2005/8/quickstyle/simple1" qsCatId="simple" csTypeId="urn:microsoft.com/office/officeart/2005/8/colors/accent1_2" csCatId="accent1" phldr="1"/>
      <dgm:spPr/>
    </dgm:pt>
    <dgm:pt modelId="{0E092EDF-7958-4255-BF6C-AAD81D21686F}">
      <dgm:prSet phldrT="[Text]"/>
      <dgm:spPr>
        <a:solidFill>
          <a:srgbClr val="8CC540"/>
        </a:solidFill>
        <a:ln>
          <a:noFill/>
        </a:ln>
      </dgm:spPr>
      <dgm:t>
        <a:bodyPr/>
        <a:lstStyle/>
        <a:p>
          <a:pPr algn="ctr"/>
          <a:r>
            <a:rPr lang="en-US" dirty="0">
              <a:latin typeface="Arial Black" panose="020B0A04020102020204" pitchFamily="34" charset="0"/>
            </a:rPr>
            <a:t>We are</a:t>
          </a:r>
        </a:p>
      </dgm:t>
    </dgm:pt>
    <dgm:pt modelId="{2A919587-93B0-44BB-8E31-8C6D0A75E0ED}" type="parTrans" cxnId="{BCB7AB39-76BB-4573-A488-C4ABAEADDF80}">
      <dgm:prSet/>
      <dgm:spPr/>
      <dgm:t>
        <a:bodyPr/>
        <a:lstStyle/>
        <a:p>
          <a:endParaRPr lang="en-US"/>
        </a:p>
      </dgm:t>
    </dgm:pt>
    <dgm:pt modelId="{4410DE95-BDBE-4A12-BEC8-CE9DFD138EC8}" type="sibTrans" cxnId="{BCB7AB39-76BB-4573-A488-C4ABAEADDF80}">
      <dgm:prSet/>
      <dgm:spPr/>
      <dgm:t>
        <a:bodyPr/>
        <a:lstStyle/>
        <a:p>
          <a:endParaRPr lang="en-US"/>
        </a:p>
      </dgm:t>
    </dgm:pt>
    <dgm:pt modelId="{1A009702-74EB-4CF3-881A-FDC2F3D0799F}">
      <dgm:prSet phldrT="[Text]"/>
      <dgm:spPr>
        <a:solidFill>
          <a:srgbClr val="D58B29"/>
        </a:solidFill>
        <a:ln>
          <a:noFill/>
        </a:ln>
      </dgm:spPr>
      <dgm:t>
        <a:bodyPr/>
        <a:lstStyle/>
        <a:p>
          <a:pPr algn="ctr"/>
          <a:r>
            <a:rPr lang="en-US" dirty="0">
              <a:latin typeface="Arial Black" panose="020B0A04020102020204" pitchFamily="34" charset="0"/>
            </a:rPr>
            <a:t>Where we work</a:t>
          </a:r>
        </a:p>
      </dgm:t>
    </dgm:pt>
    <dgm:pt modelId="{E77A1867-D50C-4A03-8CF4-CDC18885CEB9}" type="parTrans" cxnId="{EA9BAB63-6625-41D3-B08F-E2E7DD89F5AC}">
      <dgm:prSet/>
      <dgm:spPr/>
      <dgm:t>
        <a:bodyPr/>
        <a:lstStyle/>
        <a:p>
          <a:endParaRPr lang="en-US"/>
        </a:p>
      </dgm:t>
    </dgm:pt>
    <dgm:pt modelId="{DFAF9608-F7C3-4859-8DF7-CDFE2585D533}" type="sibTrans" cxnId="{EA9BAB63-6625-41D3-B08F-E2E7DD89F5AC}">
      <dgm:prSet/>
      <dgm:spPr/>
      <dgm:t>
        <a:bodyPr/>
        <a:lstStyle/>
        <a:p>
          <a:endParaRPr lang="en-US"/>
        </a:p>
      </dgm:t>
    </dgm:pt>
    <dgm:pt modelId="{01277062-5470-4AAE-B6E5-7155DC594026}">
      <dgm:prSet custT="1"/>
      <dgm:spPr>
        <a:ln>
          <a:noFill/>
        </a:ln>
      </dgm:spPr>
      <dgm:t>
        <a:bodyPr/>
        <a:lstStyle/>
        <a:p>
          <a:pPr algn="l"/>
          <a:r>
            <a:rPr lang="en-US" sz="1800" b="0" dirty="0">
              <a:latin typeface="Arial" panose="020B0604020202020204" pitchFamily="34" charset="0"/>
              <a:cs typeface="Arial" panose="020B0604020202020204" pitchFamily="34" charset="0"/>
            </a:rPr>
            <a:t>International non-governmental organization</a:t>
          </a:r>
        </a:p>
      </dgm:t>
    </dgm:pt>
    <dgm:pt modelId="{4CBD70B4-8FB1-4D87-8ED5-2C9E6518B8A3}" type="parTrans" cxnId="{6D15B52D-8552-4D94-A1FE-73C6B65782E6}">
      <dgm:prSet/>
      <dgm:spPr/>
      <dgm:t>
        <a:bodyPr/>
        <a:lstStyle/>
        <a:p>
          <a:endParaRPr lang="en-US"/>
        </a:p>
      </dgm:t>
    </dgm:pt>
    <dgm:pt modelId="{CDA7A783-963B-49D1-92B6-F043B06D7679}" type="sibTrans" cxnId="{6D15B52D-8552-4D94-A1FE-73C6B65782E6}">
      <dgm:prSet/>
      <dgm:spPr/>
      <dgm:t>
        <a:bodyPr/>
        <a:lstStyle/>
        <a:p>
          <a:endParaRPr lang="en-US"/>
        </a:p>
      </dgm:t>
    </dgm:pt>
    <dgm:pt modelId="{580A96D1-953D-4A3D-A22B-63FEF75503E1}">
      <dgm:prSet custT="1"/>
      <dgm:spPr>
        <a:ln>
          <a:noFill/>
        </a:ln>
      </dgm:spPr>
      <dgm:t>
        <a:bodyPr/>
        <a:lstStyle/>
        <a:p>
          <a:r>
            <a:rPr lang="en-US" sz="1800" b="0" dirty="0">
              <a:latin typeface="Arial" panose="020B0604020202020204" pitchFamily="34" charset="0"/>
              <a:cs typeface="Arial" panose="020B0604020202020204" pitchFamily="34" charset="0"/>
            </a:rPr>
            <a:t>Headquartered in Dublin, Ireland</a:t>
          </a:r>
        </a:p>
      </dgm:t>
    </dgm:pt>
    <dgm:pt modelId="{171506C4-155F-492A-B8EB-D2B90F063013}" type="parTrans" cxnId="{1F6DACCF-9D48-4107-9BE3-724502ACB45E}">
      <dgm:prSet/>
      <dgm:spPr/>
      <dgm:t>
        <a:bodyPr/>
        <a:lstStyle/>
        <a:p>
          <a:endParaRPr lang="en-US"/>
        </a:p>
      </dgm:t>
    </dgm:pt>
    <dgm:pt modelId="{BCC0269E-1E6F-4680-8705-27D5DB9C5C11}" type="sibTrans" cxnId="{1F6DACCF-9D48-4107-9BE3-724502ACB45E}">
      <dgm:prSet/>
      <dgm:spPr/>
      <dgm:t>
        <a:bodyPr/>
        <a:lstStyle/>
        <a:p>
          <a:endParaRPr lang="en-US"/>
        </a:p>
      </dgm:t>
    </dgm:pt>
    <dgm:pt modelId="{0F063C6A-432A-445D-A767-1F682CDA22D0}">
      <dgm:prSet custT="1"/>
      <dgm:spPr>
        <a:ln>
          <a:noFill/>
        </a:ln>
      </dgm:spPr>
      <dgm:t>
        <a:bodyPr/>
        <a:lstStyle/>
        <a:p>
          <a:r>
            <a:rPr lang="en-US" sz="1800" b="0" dirty="0">
              <a:latin typeface="Arial" panose="020B0604020202020204" pitchFamily="34" charset="0"/>
              <a:cs typeface="Arial" panose="020B0604020202020204" pitchFamily="34" charset="0"/>
            </a:rPr>
            <a:t>Work in 9 countries in Africa</a:t>
          </a:r>
        </a:p>
      </dgm:t>
    </dgm:pt>
    <dgm:pt modelId="{1AE50A5E-99E7-48D7-8673-B8FC93D24367}" type="parTrans" cxnId="{30672D1B-F32D-4F8D-B8DC-5ADD8C457F15}">
      <dgm:prSet/>
      <dgm:spPr/>
      <dgm:t>
        <a:bodyPr/>
        <a:lstStyle/>
        <a:p>
          <a:endParaRPr lang="en-US"/>
        </a:p>
      </dgm:t>
    </dgm:pt>
    <dgm:pt modelId="{B3186703-C19B-4280-8DCD-261F6333F3C1}" type="sibTrans" cxnId="{30672D1B-F32D-4F8D-B8DC-5ADD8C457F15}">
      <dgm:prSet/>
      <dgm:spPr/>
      <dgm:t>
        <a:bodyPr/>
        <a:lstStyle/>
        <a:p>
          <a:endParaRPr lang="en-US"/>
        </a:p>
      </dgm:t>
    </dgm:pt>
    <dgm:pt modelId="{073FBF4E-3EB7-4989-A285-1AF481DA7A2A}" type="pres">
      <dgm:prSet presAssocID="{F94E821C-E115-46D2-8F96-211F1A113233}" presName="diagram" presStyleCnt="0">
        <dgm:presLayoutVars>
          <dgm:dir/>
          <dgm:animLvl val="lvl"/>
          <dgm:resizeHandles val="exact"/>
        </dgm:presLayoutVars>
      </dgm:prSet>
      <dgm:spPr/>
    </dgm:pt>
    <dgm:pt modelId="{3AB60E68-BDB1-4DB4-BDE7-58471CB0ACB8}" type="pres">
      <dgm:prSet presAssocID="{0E092EDF-7958-4255-BF6C-AAD81D21686F}" presName="compNode" presStyleCnt="0"/>
      <dgm:spPr/>
    </dgm:pt>
    <dgm:pt modelId="{F55AF4A5-6A2A-4A39-9140-F51DA2A1888D}" type="pres">
      <dgm:prSet presAssocID="{0E092EDF-7958-4255-BF6C-AAD81D21686F}" presName="childRect" presStyleLbl="bgAcc1" presStyleIdx="0" presStyleCnt="2" custScaleX="125563" custLinFactNeighborX="-5293" custLinFactNeighborY="10809">
        <dgm:presLayoutVars>
          <dgm:bulletEnabled val="1"/>
        </dgm:presLayoutVars>
      </dgm:prSet>
      <dgm:spPr/>
    </dgm:pt>
    <dgm:pt modelId="{D44887F7-F618-422A-ADA2-098D11290381}" type="pres">
      <dgm:prSet presAssocID="{0E092EDF-7958-4255-BF6C-AAD81D21686F}" presName="parentText" presStyleLbl="node1" presStyleIdx="0" presStyleCnt="0">
        <dgm:presLayoutVars>
          <dgm:chMax val="0"/>
          <dgm:bulletEnabled val="1"/>
        </dgm:presLayoutVars>
      </dgm:prSet>
      <dgm:spPr/>
    </dgm:pt>
    <dgm:pt modelId="{85516643-1C9C-41CE-A33B-ED8A0BBB17A3}" type="pres">
      <dgm:prSet presAssocID="{0E092EDF-7958-4255-BF6C-AAD81D21686F}" presName="parentRect" presStyleLbl="alignNode1" presStyleIdx="0" presStyleCnt="2" custScaleX="154287" custScaleY="138393"/>
      <dgm:spPr/>
    </dgm:pt>
    <dgm:pt modelId="{22FAD43A-63D2-48A3-87FA-DD6A280EED16}" type="pres">
      <dgm:prSet presAssocID="{0E092EDF-7958-4255-BF6C-AAD81D21686F}" presName="adorn" presStyleLbl="fgAccFollowNode1" presStyleIdx="0" presStyleCnt="2" custLinFactNeighborY="-21265"/>
      <dgm:spPr>
        <a:solidFill>
          <a:srgbClr val="8CC540">
            <a:alpha val="90000"/>
          </a:srgbClr>
        </a:solidFill>
        <a:ln>
          <a:noFill/>
        </a:ln>
      </dgm:spPr>
    </dgm:pt>
    <dgm:pt modelId="{F6B64FD4-F5DA-4757-BBD0-E38908965A1F}" type="pres">
      <dgm:prSet presAssocID="{4410DE95-BDBE-4A12-BEC8-CE9DFD138EC8}" presName="sibTrans" presStyleLbl="sibTrans2D1" presStyleIdx="0" presStyleCnt="0"/>
      <dgm:spPr/>
    </dgm:pt>
    <dgm:pt modelId="{CABC94A5-36E4-467C-87B6-F6511F066B91}" type="pres">
      <dgm:prSet presAssocID="{1A009702-74EB-4CF3-881A-FDC2F3D0799F}" presName="compNode" presStyleCnt="0"/>
      <dgm:spPr/>
    </dgm:pt>
    <dgm:pt modelId="{06565488-E16B-4A52-8312-598477CA6BAC}" type="pres">
      <dgm:prSet presAssocID="{1A009702-74EB-4CF3-881A-FDC2F3D0799F}" presName="childRect" presStyleLbl="bgAcc1" presStyleIdx="1" presStyleCnt="2" custScaleX="135155" custScaleY="101597" custLinFactNeighborY="-3460">
        <dgm:presLayoutVars>
          <dgm:bulletEnabled val="1"/>
        </dgm:presLayoutVars>
      </dgm:prSet>
      <dgm:spPr/>
    </dgm:pt>
    <dgm:pt modelId="{66852F87-3BBF-47FD-AFAE-6E8E8B2A922C}" type="pres">
      <dgm:prSet presAssocID="{1A009702-74EB-4CF3-881A-FDC2F3D0799F}" presName="parentText" presStyleLbl="node1" presStyleIdx="0" presStyleCnt="0">
        <dgm:presLayoutVars>
          <dgm:chMax val="0"/>
          <dgm:bulletEnabled val="1"/>
        </dgm:presLayoutVars>
      </dgm:prSet>
      <dgm:spPr/>
    </dgm:pt>
    <dgm:pt modelId="{CB296E0D-9309-4631-8BF7-28ED572729FF}" type="pres">
      <dgm:prSet presAssocID="{1A009702-74EB-4CF3-881A-FDC2F3D0799F}" presName="parentRect" presStyleLbl="alignNode1" presStyleIdx="1" presStyleCnt="2" custScaleX="152181" custScaleY="112292"/>
      <dgm:spPr/>
    </dgm:pt>
    <dgm:pt modelId="{CE3141CD-1713-4321-BFF7-17EFADE9A536}" type="pres">
      <dgm:prSet presAssocID="{1A009702-74EB-4CF3-881A-FDC2F3D0799F}" presName="adorn" presStyleLbl="fgAccFollowNode1" presStyleIdx="1" presStyleCnt="2" custLinFactNeighborX="33192" custLinFactNeighborY="-16596"/>
      <dgm:spPr>
        <a:solidFill>
          <a:srgbClr val="D58B29">
            <a:alpha val="90000"/>
          </a:srgbClr>
        </a:solidFill>
        <a:ln>
          <a:noFill/>
        </a:ln>
      </dgm:spPr>
    </dgm:pt>
  </dgm:ptLst>
  <dgm:cxnLst>
    <dgm:cxn modelId="{E59BEF10-7BA9-429C-85CA-7D61A96CE679}" type="presOf" srcId="{4410DE95-BDBE-4A12-BEC8-CE9DFD138EC8}" destId="{F6B64FD4-F5DA-4757-BBD0-E38908965A1F}" srcOrd="0" destOrd="0" presId="urn:microsoft.com/office/officeart/2005/8/layout/bList2"/>
    <dgm:cxn modelId="{30672D1B-F32D-4F8D-B8DC-5ADD8C457F15}" srcId="{1A009702-74EB-4CF3-881A-FDC2F3D0799F}" destId="{0F063C6A-432A-445D-A767-1F682CDA22D0}" srcOrd="1" destOrd="0" parTransId="{1AE50A5E-99E7-48D7-8673-B8FC93D24367}" sibTransId="{B3186703-C19B-4280-8DCD-261F6333F3C1}"/>
    <dgm:cxn modelId="{BF222B2B-4A9C-457A-8821-8D78A483FF3C}" type="presOf" srcId="{0E092EDF-7958-4255-BF6C-AAD81D21686F}" destId="{D44887F7-F618-422A-ADA2-098D11290381}" srcOrd="0" destOrd="0" presId="urn:microsoft.com/office/officeart/2005/8/layout/bList2"/>
    <dgm:cxn modelId="{6D15B52D-8552-4D94-A1FE-73C6B65782E6}" srcId="{0E092EDF-7958-4255-BF6C-AAD81D21686F}" destId="{01277062-5470-4AAE-B6E5-7155DC594026}" srcOrd="0" destOrd="0" parTransId="{4CBD70B4-8FB1-4D87-8ED5-2C9E6518B8A3}" sibTransId="{CDA7A783-963B-49D1-92B6-F043B06D7679}"/>
    <dgm:cxn modelId="{BCB7AB39-76BB-4573-A488-C4ABAEADDF80}" srcId="{F94E821C-E115-46D2-8F96-211F1A113233}" destId="{0E092EDF-7958-4255-BF6C-AAD81D21686F}" srcOrd="0" destOrd="0" parTransId="{2A919587-93B0-44BB-8E31-8C6D0A75E0ED}" sibTransId="{4410DE95-BDBE-4A12-BEC8-CE9DFD138EC8}"/>
    <dgm:cxn modelId="{D429A73B-4ED9-47B1-892D-B4AA81947B20}" type="presOf" srcId="{F94E821C-E115-46D2-8F96-211F1A113233}" destId="{073FBF4E-3EB7-4989-A285-1AF481DA7A2A}" srcOrd="0" destOrd="0" presId="urn:microsoft.com/office/officeart/2005/8/layout/bList2"/>
    <dgm:cxn modelId="{63845543-78A4-41C2-A70F-9072E42E025B}" type="presOf" srcId="{580A96D1-953D-4A3D-A22B-63FEF75503E1}" destId="{06565488-E16B-4A52-8312-598477CA6BAC}" srcOrd="0" destOrd="0" presId="urn:microsoft.com/office/officeart/2005/8/layout/bList2"/>
    <dgm:cxn modelId="{6D21D34A-F794-48A3-86C2-7062A61FF487}" type="presOf" srcId="{1A009702-74EB-4CF3-881A-FDC2F3D0799F}" destId="{CB296E0D-9309-4631-8BF7-28ED572729FF}" srcOrd="1" destOrd="0" presId="urn:microsoft.com/office/officeart/2005/8/layout/bList2"/>
    <dgm:cxn modelId="{EA9BAB63-6625-41D3-B08F-E2E7DD89F5AC}" srcId="{F94E821C-E115-46D2-8F96-211F1A113233}" destId="{1A009702-74EB-4CF3-881A-FDC2F3D0799F}" srcOrd="1" destOrd="0" parTransId="{E77A1867-D50C-4A03-8CF4-CDC18885CEB9}" sibTransId="{DFAF9608-F7C3-4859-8DF7-CDFE2585D533}"/>
    <dgm:cxn modelId="{E9F89165-E207-4FDC-B1AE-D9BF184C1730}" type="presOf" srcId="{0E092EDF-7958-4255-BF6C-AAD81D21686F}" destId="{85516643-1C9C-41CE-A33B-ED8A0BBB17A3}" srcOrd="1" destOrd="0" presId="urn:microsoft.com/office/officeart/2005/8/layout/bList2"/>
    <dgm:cxn modelId="{2D1EAC82-556F-42F9-831B-1789BFCF3DA4}" type="presOf" srcId="{0F063C6A-432A-445D-A767-1F682CDA22D0}" destId="{06565488-E16B-4A52-8312-598477CA6BAC}" srcOrd="0" destOrd="1" presId="urn:microsoft.com/office/officeart/2005/8/layout/bList2"/>
    <dgm:cxn modelId="{C6448088-AE9D-466A-BB61-EF275BDC3745}" type="presOf" srcId="{1A009702-74EB-4CF3-881A-FDC2F3D0799F}" destId="{66852F87-3BBF-47FD-AFAE-6E8E8B2A922C}" srcOrd="0" destOrd="0" presId="urn:microsoft.com/office/officeart/2005/8/layout/bList2"/>
    <dgm:cxn modelId="{0BF56DAE-42FB-4778-9B38-F1DC902C05A3}" type="presOf" srcId="{01277062-5470-4AAE-B6E5-7155DC594026}" destId="{F55AF4A5-6A2A-4A39-9140-F51DA2A1888D}" srcOrd="0" destOrd="0" presId="urn:microsoft.com/office/officeart/2005/8/layout/bList2"/>
    <dgm:cxn modelId="{1F6DACCF-9D48-4107-9BE3-724502ACB45E}" srcId="{1A009702-74EB-4CF3-881A-FDC2F3D0799F}" destId="{580A96D1-953D-4A3D-A22B-63FEF75503E1}" srcOrd="0" destOrd="0" parTransId="{171506C4-155F-492A-B8EB-D2B90F063013}" sibTransId="{BCC0269E-1E6F-4680-8705-27D5DB9C5C11}"/>
    <dgm:cxn modelId="{9FCD2B09-5AA3-4875-8FD4-75C9993AFA74}" type="presParOf" srcId="{073FBF4E-3EB7-4989-A285-1AF481DA7A2A}" destId="{3AB60E68-BDB1-4DB4-BDE7-58471CB0ACB8}" srcOrd="0" destOrd="0" presId="urn:microsoft.com/office/officeart/2005/8/layout/bList2"/>
    <dgm:cxn modelId="{C05A7B1E-17C2-4082-BDEA-EBCDC6489192}" type="presParOf" srcId="{3AB60E68-BDB1-4DB4-BDE7-58471CB0ACB8}" destId="{F55AF4A5-6A2A-4A39-9140-F51DA2A1888D}" srcOrd="0" destOrd="0" presId="urn:microsoft.com/office/officeart/2005/8/layout/bList2"/>
    <dgm:cxn modelId="{9199B386-8961-42B3-8DCC-41B19A549B24}" type="presParOf" srcId="{3AB60E68-BDB1-4DB4-BDE7-58471CB0ACB8}" destId="{D44887F7-F618-422A-ADA2-098D11290381}" srcOrd="1" destOrd="0" presId="urn:microsoft.com/office/officeart/2005/8/layout/bList2"/>
    <dgm:cxn modelId="{6AAC276B-B5B4-4BF0-BF26-B363B591504F}" type="presParOf" srcId="{3AB60E68-BDB1-4DB4-BDE7-58471CB0ACB8}" destId="{85516643-1C9C-41CE-A33B-ED8A0BBB17A3}" srcOrd="2" destOrd="0" presId="urn:microsoft.com/office/officeart/2005/8/layout/bList2"/>
    <dgm:cxn modelId="{45E59CEA-1E90-4930-9B98-FCC8AA752738}" type="presParOf" srcId="{3AB60E68-BDB1-4DB4-BDE7-58471CB0ACB8}" destId="{22FAD43A-63D2-48A3-87FA-DD6A280EED16}" srcOrd="3" destOrd="0" presId="urn:microsoft.com/office/officeart/2005/8/layout/bList2"/>
    <dgm:cxn modelId="{47F5C46A-A5B1-4344-9539-B1577F45D054}" type="presParOf" srcId="{073FBF4E-3EB7-4989-A285-1AF481DA7A2A}" destId="{F6B64FD4-F5DA-4757-BBD0-E38908965A1F}" srcOrd="1" destOrd="0" presId="urn:microsoft.com/office/officeart/2005/8/layout/bList2"/>
    <dgm:cxn modelId="{DC73ECF1-A8F1-4DE5-A0A0-0BE1A0D3C108}" type="presParOf" srcId="{073FBF4E-3EB7-4989-A285-1AF481DA7A2A}" destId="{CABC94A5-36E4-467C-87B6-F6511F066B91}" srcOrd="2" destOrd="0" presId="urn:microsoft.com/office/officeart/2005/8/layout/bList2"/>
    <dgm:cxn modelId="{3436F7BB-F50B-48A7-9B50-C958512A4104}" type="presParOf" srcId="{CABC94A5-36E4-467C-87B6-F6511F066B91}" destId="{06565488-E16B-4A52-8312-598477CA6BAC}" srcOrd="0" destOrd="0" presId="urn:microsoft.com/office/officeart/2005/8/layout/bList2"/>
    <dgm:cxn modelId="{59B4FF34-E542-431F-889B-7AFA43AD7419}" type="presParOf" srcId="{CABC94A5-36E4-467C-87B6-F6511F066B91}" destId="{66852F87-3BBF-47FD-AFAE-6E8E8B2A922C}" srcOrd="1" destOrd="0" presId="urn:microsoft.com/office/officeart/2005/8/layout/bList2"/>
    <dgm:cxn modelId="{34800E09-4789-4A56-93B5-F93138BBB450}" type="presParOf" srcId="{CABC94A5-36E4-467C-87B6-F6511F066B91}" destId="{CB296E0D-9309-4631-8BF7-28ED572729FF}" srcOrd="2" destOrd="0" presId="urn:microsoft.com/office/officeart/2005/8/layout/bList2"/>
    <dgm:cxn modelId="{9CA9D376-CDEE-4FCF-A702-65239C4540EF}" type="presParOf" srcId="{CABC94A5-36E4-467C-87B6-F6511F066B91}" destId="{CE3141CD-1713-4321-BFF7-17EFADE9A536}" srcOrd="3" destOrd="0" presId="urn:microsoft.com/office/officeart/2005/8/layout/b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8017102-72A9-4420-B10F-9B0C74AA2BE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27710F58-81AA-49B3-B1A0-D6DF39D4B41A}">
      <dgm:prSet custT="1"/>
      <dgm:spPr>
        <a:solidFill>
          <a:srgbClr val="8CC540"/>
        </a:solidFill>
      </dgm:spPr>
      <dgm:t>
        <a:bodyPr/>
        <a:lstStyle/>
        <a:p>
          <a:r>
            <a:rPr lang="en-US" sz="2000" b="1">
              <a:solidFill>
                <a:schemeClr val="bg1"/>
              </a:solidFill>
              <a:latin typeface="Arial" panose="020B0604020202020204" pitchFamily="34" charset="0"/>
              <a:cs typeface="Arial" panose="020B0604020202020204" pitchFamily="34" charset="0"/>
            </a:rPr>
            <a:t>Food, nutrition and income security</a:t>
          </a:r>
          <a:endParaRPr lang="en-US" sz="2000" b="1" dirty="0">
            <a:solidFill>
              <a:schemeClr val="bg1"/>
            </a:solidFill>
            <a:latin typeface="Arial" panose="020B0604020202020204" pitchFamily="34" charset="0"/>
            <a:cs typeface="Arial" panose="020B0604020202020204" pitchFamily="34" charset="0"/>
          </a:endParaRPr>
        </a:p>
      </dgm:t>
    </dgm:pt>
    <dgm:pt modelId="{19D2ED20-95C0-4325-B2BD-176EF47275E9}" type="parTrans" cxnId="{F81A569F-4EBB-4FDF-984C-91FDFBDE632E}">
      <dgm:prSet/>
      <dgm:spPr/>
      <dgm:t>
        <a:bodyPr/>
        <a:lstStyle/>
        <a:p>
          <a:endParaRPr lang="en-US" sz="2000">
            <a:latin typeface="Arial" panose="020B0604020202020204" pitchFamily="34" charset="0"/>
            <a:cs typeface="Arial" panose="020B0604020202020204" pitchFamily="34" charset="0"/>
          </a:endParaRPr>
        </a:p>
      </dgm:t>
    </dgm:pt>
    <dgm:pt modelId="{CE42AE63-9DF9-4D28-9EEB-D24D662616DB}" type="sibTrans" cxnId="{F81A569F-4EBB-4FDF-984C-91FDFBDE632E}">
      <dgm:prSet/>
      <dgm:spPr/>
      <dgm:t>
        <a:bodyPr/>
        <a:lstStyle/>
        <a:p>
          <a:endParaRPr lang="en-US" sz="2000">
            <a:latin typeface="Arial" panose="020B0604020202020204" pitchFamily="34" charset="0"/>
            <a:cs typeface="Arial" panose="020B0604020202020204" pitchFamily="34" charset="0"/>
          </a:endParaRPr>
        </a:p>
      </dgm:t>
    </dgm:pt>
    <dgm:pt modelId="{BDFFF50A-2204-410B-996A-0AF3BCB24CE3}">
      <dgm:prSet custT="1"/>
      <dgm:spPr>
        <a:solidFill>
          <a:srgbClr val="8CC540"/>
        </a:solidFill>
      </dgm:spPr>
      <dgm:t>
        <a:bodyPr/>
        <a:lstStyle/>
        <a:p>
          <a:r>
            <a:rPr lang="en-US" sz="2000" b="1">
              <a:solidFill>
                <a:schemeClr val="bg1"/>
              </a:solidFill>
              <a:latin typeface="Arial" panose="020B0604020202020204" pitchFamily="34" charset="0"/>
              <a:ea typeface="+mn-ea"/>
              <a:cs typeface="Arial" panose="020B0604020202020204" pitchFamily="34" charset="0"/>
            </a:rPr>
            <a:t>Agri-enterprise development</a:t>
          </a:r>
          <a:endParaRPr lang="en-US" sz="2000" b="1" dirty="0">
            <a:solidFill>
              <a:schemeClr val="bg1"/>
            </a:solidFill>
            <a:latin typeface="Arial" panose="020B0604020202020204" pitchFamily="34" charset="0"/>
            <a:cs typeface="Arial" panose="020B0604020202020204" pitchFamily="34" charset="0"/>
          </a:endParaRPr>
        </a:p>
      </dgm:t>
    </dgm:pt>
    <dgm:pt modelId="{3EE34089-F909-4074-BB5A-F9FC37C0B21B}" type="parTrans" cxnId="{F61B3085-EE46-497D-A820-065769E7FBDE}">
      <dgm:prSet/>
      <dgm:spPr/>
      <dgm:t>
        <a:bodyPr/>
        <a:lstStyle/>
        <a:p>
          <a:endParaRPr lang="en-US" sz="2000">
            <a:latin typeface="Arial" panose="020B0604020202020204" pitchFamily="34" charset="0"/>
            <a:cs typeface="Arial" panose="020B0604020202020204" pitchFamily="34" charset="0"/>
          </a:endParaRPr>
        </a:p>
      </dgm:t>
    </dgm:pt>
    <dgm:pt modelId="{3F5ED6B2-CF7C-419C-88EE-B742A234B278}" type="sibTrans" cxnId="{F61B3085-EE46-497D-A820-065769E7FBDE}">
      <dgm:prSet/>
      <dgm:spPr/>
      <dgm:t>
        <a:bodyPr/>
        <a:lstStyle/>
        <a:p>
          <a:endParaRPr lang="en-US" sz="2000">
            <a:latin typeface="Arial" panose="020B0604020202020204" pitchFamily="34" charset="0"/>
            <a:cs typeface="Arial" panose="020B0604020202020204" pitchFamily="34" charset="0"/>
          </a:endParaRPr>
        </a:p>
      </dgm:t>
    </dgm:pt>
    <dgm:pt modelId="{30DC9EFA-7673-4636-9208-17DE94DA87EC}">
      <dgm:prSet custT="1"/>
      <dgm:spPr>
        <a:solidFill>
          <a:srgbClr val="8CC540"/>
        </a:solidFill>
      </dgm:spPr>
      <dgm:t>
        <a:bodyPr/>
        <a:lstStyle/>
        <a:p>
          <a:r>
            <a:rPr lang="en-US" sz="2000" b="1">
              <a:solidFill>
                <a:schemeClr val="bg1"/>
              </a:solidFill>
              <a:latin typeface="Arial" panose="020B0604020202020204" pitchFamily="34" charset="0"/>
              <a:ea typeface="+mn-ea"/>
              <a:cs typeface="Arial" panose="020B0604020202020204" pitchFamily="34" charset="0"/>
            </a:rPr>
            <a:t>Influence and awareness</a:t>
          </a:r>
          <a:endParaRPr lang="en-US" sz="2000" b="1" dirty="0">
            <a:solidFill>
              <a:schemeClr val="bg1"/>
            </a:solidFill>
            <a:latin typeface="Arial" panose="020B0604020202020204" pitchFamily="34" charset="0"/>
            <a:cs typeface="Arial" panose="020B0604020202020204" pitchFamily="34" charset="0"/>
          </a:endParaRPr>
        </a:p>
      </dgm:t>
    </dgm:pt>
    <dgm:pt modelId="{6FA9129A-F86E-405B-89C7-B33940BBE796}" type="parTrans" cxnId="{876C4551-BB51-4154-855C-78B15ECBF3A7}">
      <dgm:prSet/>
      <dgm:spPr/>
      <dgm:t>
        <a:bodyPr/>
        <a:lstStyle/>
        <a:p>
          <a:endParaRPr lang="en-US" sz="2000">
            <a:latin typeface="Arial" panose="020B0604020202020204" pitchFamily="34" charset="0"/>
            <a:cs typeface="Arial" panose="020B0604020202020204" pitchFamily="34" charset="0"/>
          </a:endParaRPr>
        </a:p>
      </dgm:t>
    </dgm:pt>
    <dgm:pt modelId="{7EC7B391-95E5-4C3B-BB0A-238F4328B136}" type="sibTrans" cxnId="{876C4551-BB51-4154-855C-78B15ECBF3A7}">
      <dgm:prSet/>
      <dgm:spPr/>
      <dgm:t>
        <a:bodyPr/>
        <a:lstStyle/>
        <a:p>
          <a:endParaRPr lang="en-US" sz="2000">
            <a:latin typeface="Arial" panose="020B0604020202020204" pitchFamily="34" charset="0"/>
            <a:cs typeface="Arial" panose="020B0604020202020204" pitchFamily="34" charset="0"/>
          </a:endParaRPr>
        </a:p>
      </dgm:t>
    </dgm:pt>
    <dgm:pt modelId="{A476540A-FAE3-45D7-B036-62CEC1BB9C8F}" type="pres">
      <dgm:prSet presAssocID="{A8017102-72A9-4420-B10F-9B0C74AA2BE1}" presName="linear" presStyleCnt="0">
        <dgm:presLayoutVars>
          <dgm:dir/>
          <dgm:animLvl val="lvl"/>
          <dgm:resizeHandles val="exact"/>
        </dgm:presLayoutVars>
      </dgm:prSet>
      <dgm:spPr/>
    </dgm:pt>
    <dgm:pt modelId="{AF354B0C-2B59-47F1-AD00-7C177C286B8E}" type="pres">
      <dgm:prSet presAssocID="{27710F58-81AA-49B3-B1A0-D6DF39D4B41A}" presName="parentLin" presStyleCnt="0"/>
      <dgm:spPr/>
    </dgm:pt>
    <dgm:pt modelId="{E385EAE6-6099-4CB8-AED8-D124CAD7DB3B}" type="pres">
      <dgm:prSet presAssocID="{27710F58-81AA-49B3-B1A0-D6DF39D4B41A}" presName="parentLeftMargin" presStyleLbl="node1" presStyleIdx="0" presStyleCnt="3"/>
      <dgm:spPr/>
    </dgm:pt>
    <dgm:pt modelId="{EFDE24A6-1FF7-4C6A-87D3-93A56299EA16}" type="pres">
      <dgm:prSet presAssocID="{27710F58-81AA-49B3-B1A0-D6DF39D4B41A}" presName="parentText" presStyleLbl="node1" presStyleIdx="0" presStyleCnt="3">
        <dgm:presLayoutVars>
          <dgm:chMax val="0"/>
          <dgm:bulletEnabled val="1"/>
        </dgm:presLayoutVars>
      </dgm:prSet>
      <dgm:spPr/>
    </dgm:pt>
    <dgm:pt modelId="{66BA03C2-127E-43D1-A5E2-BEC7B1C91941}" type="pres">
      <dgm:prSet presAssocID="{27710F58-81AA-49B3-B1A0-D6DF39D4B41A}" presName="negativeSpace" presStyleCnt="0"/>
      <dgm:spPr/>
    </dgm:pt>
    <dgm:pt modelId="{C47406D6-40B7-404E-955F-73894EC54278}" type="pres">
      <dgm:prSet presAssocID="{27710F58-81AA-49B3-B1A0-D6DF39D4B41A}" presName="childText" presStyleLbl="conFgAcc1" presStyleIdx="0" presStyleCnt="3" custLinFactNeighborX="-1308" custLinFactNeighborY="-95582">
        <dgm:presLayoutVars>
          <dgm:bulletEnabled val="1"/>
        </dgm:presLayoutVars>
      </dgm:prSet>
      <dgm:spPr/>
    </dgm:pt>
    <dgm:pt modelId="{CB4BEB28-720D-4D33-BEEB-E0D26FD653EC}" type="pres">
      <dgm:prSet presAssocID="{CE42AE63-9DF9-4D28-9EEB-D24D662616DB}" presName="spaceBetweenRectangles" presStyleCnt="0"/>
      <dgm:spPr/>
    </dgm:pt>
    <dgm:pt modelId="{5A0ED32D-4077-438D-98A3-A0332ADFECB4}" type="pres">
      <dgm:prSet presAssocID="{BDFFF50A-2204-410B-996A-0AF3BCB24CE3}" presName="parentLin" presStyleCnt="0"/>
      <dgm:spPr/>
    </dgm:pt>
    <dgm:pt modelId="{6C3B9115-1016-4813-AFE2-3A32CA42C53C}" type="pres">
      <dgm:prSet presAssocID="{BDFFF50A-2204-410B-996A-0AF3BCB24CE3}" presName="parentLeftMargin" presStyleLbl="node1" presStyleIdx="0" presStyleCnt="3"/>
      <dgm:spPr/>
    </dgm:pt>
    <dgm:pt modelId="{C6165493-5AD2-4BB5-96FB-ABFA4B3FD032}" type="pres">
      <dgm:prSet presAssocID="{BDFFF50A-2204-410B-996A-0AF3BCB24CE3}" presName="parentText" presStyleLbl="node1" presStyleIdx="1" presStyleCnt="3">
        <dgm:presLayoutVars>
          <dgm:chMax val="0"/>
          <dgm:bulletEnabled val="1"/>
        </dgm:presLayoutVars>
      </dgm:prSet>
      <dgm:spPr/>
    </dgm:pt>
    <dgm:pt modelId="{F3984ADD-D40E-4864-B0AF-75DB75F6EC15}" type="pres">
      <dgm:prSet presAssocID="{BDFFF50A-2204-410B-996A-0AF3BCB24CE3}" presName="negativeSpace" presStyleCnt="0"/>
      <dgm:spPr/>
    </dgm:pt>
    <dgm:pt modelId="{71B29B00-5174-4014-A028-9651028B2453}" type="pres">
      <dgm:prSet presAssocID="{BDFFF50A-2204-410B-996A-0AF3BCB24CE3}" presName="childText" presStyleLbl="conFgAcc1" presStyleIdx="1" presStyleCnt="3" custLinFactNeighborX="-1308" custLinFactNeighborY="-40499">
        <dgm:presLayoutVars>
          <dgm:bulletEnabled val="1"/>
        </dgm:presLayoutVars>
      </dgm:prSet>
      <dgm:spPr/>
    </dgm:pt>
    <dgm:pt modelId="{9712BBD3-9203-4085-8CCA-1F41EF7D14D4}" type="pres">
      <dgm:prSet presAssocID="{3F5ED6B2-CF7C-419C-88EE-B742A234B278}" presName="spaceBetweenRectangles" presStyleCnt="0"/>
      <dgm:spPr/>
    </dgm:pt>
    <dgm:pt modelId="{CFB879F0-5816-41AF-94E9-4F18A47C1843}" type="pres">
      <dgm:prSet presAssocID="{30DC9EFA-7673-4636-9208-17DE94DA87EC}" presName="parentLin" presStyleCnt="0"/>
      <dgm:spPr/>
    </dgm:pt>
    <dgm:pt modelId="{678323DE-DC33-4413-9301-A8E37C093B9A}" type="pres">
      <dgm:prSet presAssocID="{30DC9EFA-7673-4636-9208-17DE94DA87EC}" presName="parentLeftMargin" presStyleLbl="node1" presStyleIdx="1" presStyleCnt="3"/>
      <dgm:spPr/>
    </dgm:pt>
    <dgm:pt modelId="{DB5148F2-A8C4-4E30-A50F-912DC49D0BE2}" type="pres">
      <dgm:prSet presAssocID="{30DC9EFA-7673-4636-9208-17DE94DA87EC}" presName="parentText" presStyleLbl="node1" presStyleIdx="2" presStyleCnt="3">
        <dgm:presLayoutVars>
          <dgm:chMax val="0"/>
          <dgm:bulletEnabled val="1"/>
        </dgm:presLayoutVars>
      </dgm:prSet>
      <dgm:spPr/>
    </dgm:pt>
    <dgm:pt modelId="{2D13BC78-354B-480A-B544-0C668D7D1992}" type="pres">
      <dgm:prSet presAssocID="{30DC9EFA-7673-4636-9208-17DE94DA87EC}" presName="negativeSpace" presStyleCnt="0"/>
      <dgm:spPr/>
    </dgm:pt>
    <dgm:pt modelId="{1C8DCE4A-FD6B-4E2E-96E0-5462C8463811}" type="pres">
      <dgm:prSet presAssocID="{30DC9EFA-7673-4636-9208-17DE94DA87EC}" presName="childText" presStyleLbl="conFgAcc1" presStyleIdx="2" presStyleCnt="3" custLinFactNeighborX="-76" custLinFactNeighborY="-63">
        <dgm:presLayoutVars>
          <dgm:bulletEnabled val="1"/>
        </dgm:presLayoutVars>
      </dgm:prSet>
      <dgm:spPr/>
    </dgm:pt>
  </dgm:ptLst>
  <dgm:cxnLst>
    <dgm:cxn modelId="{0D28DB2C-3594-4E13-905E-63486118E644}" type="presOf" srcId="{30DC9EFA-7673-4636-9208-17DE94DA87EC}" destId="{678323DE-DC33-4413-9301-A8E37C093B9A}" srcOrd="0" destOrd="0" presId="urn:microsoft.com/office/officeart/2005/8/layout/list1"/>
    <dgm:cxn modelId="{CD7EDE4E-CFB2-427D-B32F-6B2629154AD9}" type="presOf" srcId="{30DC9EFA-7673-4636-9208-17DE94DA87EC}" destId="{DB5148F2-A8C4-4E30-A50F-912DC49D0BE2}" srcOrd="1" destOrd="0" presId="urn:microsoft.com/office/officeart/2005/8/layout/list1"/>
    <dgm:cxn modelId="{876C4551-BB51-4154-855C-78B15ECBF3A7}" srcId="{A8017102-72A9-4420-B10F-9B0C74AA2BE1}" destId="{30DC9EFA-7673-4636-9208-17DE94DA87EC}" srcOrd="2" destOrd="0" parTransId="{6FA9129A-F86E-405B-89C7-B33940BBE796}" sibTransId="{7EC7B391-95E5-4C3B-BB0A-238F4328B136}"/>
    <dgm:cxn modelId="{8FE16B72-E4C7-4209-A88B-AE4A03E3CEC2}" type="presOf" srcId="{27710F58-81AA-49B3-B1A0-D6DF39D4B41A}" destId="{EFDE24A6-1FF7-4C6A-87D3-93A56299EA16}" srcOrd="1" destOrd="0" presId="urn:microsoft.com/office/officeart/2005/8/layout/list1"/>
    <dgm:cxn modelId="{D9851280-C3AF-4353-A694-3C924EB52A97}" type="presOf" srcId="{BDFFF50A-2204-410B-996A-0AF3BCB24CE3}" destId="{C6165493-5AD2-4BB5-96FB-ABFA4B3FD032}" srcOrd="1" destOrd="0" presId="urn:microsoft.com/office/officeart/2005/8/layout/list1"/>
    <dgm:cxn modelId="{F61B3085-EE46-497D-A820-065769E7FBDE}" srcId="{A8017102-72A9-4420-B10F-9B0C74AA2BE1}" destId="{BDFFF50A-2204-410B-996A-0AF3BCB24CE3}" srcOrd="1" destOrd="0" parTransId="{3EE34089-F909-4074-BB5A-F9FC37C0B21B}" sibTransId="{3F5ED6B2-CF7C-419C-88EE-B742A234B278}"/>
    <dgm:cxn modelId="{7766438C-EA90-41C0-8FD8-54B25972D2BC}" type="presOf" srcId="{27710F58-81AA-49B3-B1A0-D6DF39D4B41A}" destId="{E385EAE6-6099-4CB8-AED8-D124CAD7DB3B}" srcOrd="0" destOrd="0" presId="urn:microsoft.com/office/officeart/2005/8/layout/list1"/>
    <dgm:cxn modelId="{F81A569F-4EBB-4FDF-984C-91FDFBDE632E}" srcId="{A8017102-72A9-4420-B10F-9B0C74AA2BE1}" destId="{27710F58-81AA-49B3-B1A0-D6DF39D4B41A}" srcOrd="0" destOrd="0" parTransId="{19D2ED20-95C0-4325-B2BD-176EF47275E9}" sibTransId="{CE42AE63-9DF9-4D28-9EEB-D24D662616DB}"/>
    <dgm:cxn modelId="{00E84DB7-B2CD-4F45-9C59-B6793C09D2EE}" type="presOf" srcId="{A8017102-72A9-4420-B10F-9B0C74AA2BE1}" destId="{A476540A-FAE3-45D7-B036-62CEC1BB9C8F}" srcOrd="0" destOrd="0" presId="urn:microsoft.com/office/officeart/2005/8/layout/list1"/>
    <dgm:cxn modelId="{08A0C3C0-4D86-4C97-8520-083A73235D9C}" type="presOf" srcId="{BDFFF50A-2204-410B-996A-0AF3BCB24CE3}" destId="{6C3B9115-1016-4813-AFE2-3A32CA42C53C}" srcOrd="0" destOrd="0" presId="urn:microsoft.com/office/officeart/2005/8/layout/list1"/>
    <dgm:cxn modelId="{FA6F7092-EFF4-46E1-821E-ED8AC035E096}" type="presParOf" srcId="{A476540A-FAE3-45D7-B036-62CEC1BB9C8F}" destId="{AF354B0C-2B59-47F1-AD00-7C177C286B8E}" srcOrd="0" destOrd="0" presId="urn:microsoft.com/office/officeart/2005/8/layout/list1"/>
    <dgm:cxn modelId="{4B8540DA-5778-4334-9674-FBCD7865521A}" type="presParOf" srcId="{AF354B0C-2B59-47F1-AD00-7C177C286B8E}" destId="{E385EAE6-6099-4CB8-AED8-D124CAD7DB3B}" srcOrd="0" destOrd="0" presId="urn:microsoft.com/office/officeart/2005/8/layout/list1"/>
    <dgm:cxn modelId="{0A4BA5C1-D9B8-4D86-8F23-05F215A9E9F7}" type="presParOf" srcId="{AF354B0C-2B59-47F1-AD00-7C177C286B8E}" destId="{EFDE24A6-1FF7-4C6A-87D3-93A56299EA16}" srcOrd="1" destOrd="0" presId="urn:microsoft.com/office/officeart/2005/8/layout/list1"/>
    <dgm:cxn modelId="{295F62C8-9FBA-4FB4-9F82-D611F7A929E7}" type="presParOf" srcId="{A476540A-FAE3-45D7-B036-62CEC1BB9C8F}" destId="{66BA03C2-127E-43D1-A5E2-BEC7B1C91941}" srcOrd="1" destOrd="0" presId="urn:microsoft.com/office/officeart/2005/8/layout/list1"/>
    <dgm:cxn modelId="{9C8E15E1-2504-4187-8823-96D31B29A27A}" type="presParOf" srcId="{A476540A-FAE3-45D7-B036-62CEC1BB9C8F}" destId="{C47406D6-40B7-404E-955F-73894EC54278}" srcOrd="2" destOrd="0" presId="urn:microsoft.com/office/officeart/2005/8/layout/list1"/>
    <dgm:cxn modelId="{FCB3496F-D1A8-4706-9896-ECF548ACC8A4}" type="presParOf" srcId="{A476540A-FAE3-45D7-B036-62CEC1BB9C8F}" destId="{CB4BEB28-720D-4D33-BEEB-E0D26FD653EC}" srcOrd="3" destOrd="0" presId="urn:microsoft.com/office/officeart/2005/8/layout/list1"/>
    <dgm:cxn modelId="{1FF8DA10-FF85-4E69-9927-28540E4F6415}" type="presParOf" srcId="{A476540A-FAE3-45D7-B036-62CEC1BB9C8F}" destId="{5A0ED32D-4077-438D-98A3-A0332ADFECB4}" srcOrd="4" destOrd="0" presId="urn:microsoft.com/office/officeart/2005/8/layout/list1"/>
    <dgm:cxn modelId="{DF4D4A65-ADFC-4801-A843-2B1DF270A41A}" type="presParOf" srcId="{5A0ED32D-4077-438D-98A3-A0332ADFECB4}" destId="{6C3B9115-1016-4813-AFE2-3A32CA42C53C}" srcOrd="0" destOrd="0" presId="urn:microsoft.com/office/officeart/2005/8/layout/list1"/>
    <dgm:cxn modelId="{83435A0C-9986-4B60-8791-067830BCBCCE}" type="presParOf" srcId="{5A0ED32D-4077-438D-98A3-A0332ADFECB4}" destId="{C6165493-5AD2-4BB5-96FB-ABFA4B3FD032}" srcOrd="1" destOrd="0" presId="urn:microsoft.com/office/officeart/2005/8/layout/list1"/>
    <dgm:cxn modelId="{BB9079C0-0099-4933-94B0-E92ADA2E28B9}" type="presParOf" srcId="{A476540A-FAE3-45D7-B036-62CEC1BB9C8F}" destId="{F3984ADD-D40E-4864-B0AF-75DB75F6EC15}" srcOrd="5" destOrd="0" presId="urn:microsoft.com/office/officeart/2005/8/layout/list1"/>
    <dgm:cxn modelId="{F9EA4373-DBA3-495E-A31A-3DCA4F53D423}" type="presParOf" srcId="{A476540A-FAE3-45D7-B036-62CEC1BB9C8F}" destId="{71B29B00-5174-4014-A028-9651028B2453}" srcOrd="6" destOrd="0" presId="urn:microsoft.com/office/officeart/2005/8/layout/list1"/>
    <dgm:cxn modelId="{7601271B-8A91-4369-84CC-147806C91EEE}" type="presParOf" srcId="{A476540A-FAE3-45D7-B036-62CEC1BB9C8F}" destId="{9712BBD3-9203-4085-8CCA-1F41EF7D14D4}" srcOrd="7" destOrd="0" presId="urn:microsoft.com/office/officeart/2005/8/layout/list1"/>
    <dgm:cxn modelId="{53DAAFFC-4EE4-4A09-A922-7816C629331E}" type="presParOf" srcId="{A476540A-FAE3-45D7-B036-62CEC1BB9C8F}" destId="{CFB879F0-5816-41AF-94E9-4F18A47C1843}" srcOrd="8" destOrd="0" presId="urn:microsoft.com/office/officeart/2005/8/layout/list1"/>
    <dgm:cxn modelId="{9AAB267E-00DD-4D34-8DA9-B46F2E13B562}" type="presParOf" srcId="{CFB879F0-5816-41AF-94E9-4F18A47C1843}" destId="{678323DE-DC33-4413-9301-A8E37C093B9A}" srcOrd="0" destOrd="0" presId="urn:microsoft.com/office/officeart/2005/8/layout/list1"/>
    <dgm:cxn modelId="{35D9D153-6C24-4D79-9603-7153EE29F303}" type="presParOf" srcId="{CFB879F0-5816-41AF-94E9-4F18A47C1843}" destId="{DB5148F2-A8C4-4E30-A50F-912DC49D0BE2}" srcOrd="1" destOrd="0" presId="urn:microsoft.com/office/officeart/2005/8/layout/list1"/>
    <dgm:cxn modelId="{C8A41788-5098-4520-8383-DD3D4AAB7679}" type="presParOf" srcId="{A476540A-FAE3-45D7-B036-62CEC1BB9C8F}" destId="{2D13BC78-354B-480A-B544-0C668D7D1992}" srcOrd="9" destOrd="0" presId="urn:microsoft.com/office/officeart/2005/8/layout/list1"/>
    <dgm:cxn modelId="{84DC7C97-0B40-4F63-BF22-A2B6C736C6A4}" type="presParOf" srcId="{A476540A-FAE3-45D7-B036-62CEC1BB9C8F}" destId="{1C8DCE4A-FD6B-4E2E-96E0-5462C8463811}"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8017102-72A9-4420-B10F-9B0C74AA2BE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27710F58-81AA-49B3-B1A0-D6DF39D4B41A}">
      <dgm:prSet custT="1"/>
      <dgm:spPr>
        <a:solidFill>
          <a:srgbClr val="D58B29"/>
        </a:solidFill>
      </dgm:spPr>
      <dgm:t>
        <a:bodyPr/>
        <a:lstStyle/>
        <a:p>
          <a:r>
            <a:rPr lang="en-US" sz="2000" b="1" dirty="0">
              <a:solidFill>
                <a:schemeClr val="bg1"/>
              </a:solidFill>
              <a:latin typeface="Arial" panose="020B0604020202020204" pitchFamily="34" charset="0"/>
              <a:cs typeface="Arial" panose="020B0604020202020204" pitchFamily="34" charset="0"/>
            </a:rPr>
            <a:t>Gender and </a:t>
          </a:r>
          <a:r>
            <a:rPr lang="en-US" sz="2000" b="1" i="1" dirty="0">
              <a:solidFill>
                <a:schemeClr val="bg1"/>
              </a:solidFill>
              <a:latin typeface="Arial" panose="020B0604020202020204" pitchFamily="34" charset="0"/>
              <a:cs typeface="Arial" panose="020B0604020202020204" pitchFamily="34" charset="0"/>
            </a:rPr>
            <a:t>inclusion</a:t>
          </a:r>
        </a:p>
      </dgm:t>
    </dgm:pt>
    <dgm:pt modelId="{19D2ED20-95C0-4325-B2BD-176EF47275E9}" type="parTrans" cxnId="{F81A569F-4EBB-4FDF-984C-91FDFBDE632E}">
      <dgm:prSet/>
      <dgm:spPr/>
      <dgm:t>
        <a:bodyPr/>
        <a:lstStyle/>
        <a:p>
          <a:endParaRPr lang="en-US" sz="2000">
            <a:latin typeface="Arial" panose="020B0604020202020204" pitchFamily="34" charset="0"/>
            <a:cs typeface="Arial" panose="020B0604020202020204" pitchFamily="34" charset="0"/>
          </a:endParaRPr>
        </a:p>
      </dgm:t>
    </dgm:pt>
    <dgm:pt modelId="{CE42AE63-9DF9-4D28-9EEB-D24D662616DB}" type="sibTrans" cxnId="{F81A569F-4EBB-4FDF-984C-91FDFBDE632E}">
      <dgm:prSet/>
      <dgm:spPr/>
      <dgm:t>
        <a:bodyPr/>
        <a:lstStyle/>
        <a:p>
          <a:endParaRPr lang="en-US" sz="2000">
            <a:latin typeface="Arial" panose="020B0604020202020204" pitchFamily="34" charset="0"/>
            <a:cs typeface="Arial" panose="020B0604020202020204" pitchFamily="34" charset="0"/>
          </a:endParaRPr>
        </a:p>
      </dgm:t>
    </dgm:pt>
    <dgm:pt modelId="{BDFFF50A-2204-410B-996A-0AF3BCB24CE3}">
      <dgm:prSet custT="1"/>
      <dgm:spPr>
        <a:solidFill>
          <a:srgbClr val="D58B29"/>
        </a:solidFill>
      </dgm:spPr>
      <dgm:t>
        <a:bodyPr/>
        <a:lstStyle/>
        <a:p>
          <a:r>
            <a:rPr lang="en-US" sz="2000" b="1" dirty="0">
              <a:solidFill>
                <a:schemeClr val="bg1"/>
              </a:solidFill>
              <a:latin typeface="Arial" panose="020B0604020202020204" pitchFamily="34" charset="0"/>
              <a:ea typeface="+mn-ea"/>
              <a:cs typeface="Arial" panose="020B0604020202020204" pitchFamily="34" charset="0"/>
            </a:rPr>
            <a:t>Youth</a:t>
          </a:r>
          <a:endParaRPr lang="en-US" sz="2000" b="1" dirty="0">
            <a:solidFill>
              <a:schemeClr val="bg1"/>
            </a:solidFill>
            <a:latin typeface="Arial" panose="020B0604020202020204" pitchFamily="34" charset="0"/>
            <a:cs typeface="Arial" panose="020B0604020202020204" pitchFamily="34" charset="0"/>
          </a:endParaRPr>
        </a:p>
      </dgm:t>
    </dgm:pt>
    <dgm:pt modelId="{3EE34089-F909-4074-BB5A-F9FC37C0B21B}" type="parTrans" cxnId="{F61B3085-EE46-497D-A820-065769E7FBDE}">
      <dgm:prSet/>
      <dgm:spPr/>
      <dgm:t>
        <a:bodyPr/>
        <a:lstStyle/>
        <a:p>
          <a:endParaRPr lang="en-US" sz="2000">
            <a:latin typeface="Arial" panose="020B0604020202020204" pitchFamily="34" charset="0"/>
            <a:cs typeface="Arial" panose="020B0604020202020204" pitchFamily="34" charset="0"/>
          </a:endParaRPr>
        </a:p>
      </dgm:t>
    </dgm:pt>
    <dgm:pt modelId="{3F5ED6B2-CF7C-419C-88EE-B742A234B278}" type="sibTrans" cxnId="{F61B3085-EE46-497D-A820-065769E7FBDE}">
      <dgm:prSet/>
      <dgm:spPr/>
      <dgm:t>
        <a:bodyPr/>
        <a:lstStyle/>
        <a:p>
          <a:endParaRPr lang="en-US" sz="2000">
            <a:latin typeface="Arial" panose="020B0604020202020204" pitchFamily="34" charset="0"/>
            <a:cs typeface="Arial" panose="020B0604020202020204" pitchFamily="34" charset="0"/>
          </a:endParaRPr>
        </a:p>
      </dgm:t>
    </dgm:pt>
    <dgm:pt modelId="{30DC9EFA-7673-4636-9208-17DE94DA87EC}">
      <dgm:prSet custT="1"/>
      <dgm:spPr>
        <a:solidFill>
          <a:srgbClr val="D58B29"/>
        </a:solidFill>
      </dgm:spPr>
      <dgm:t>
        <a:bodyPr/>
        <a:lstStyle/>
        <a:p>
          <a:r>
            <a:rPr lang="en-US" sz="2000" b="1" dirty="0">
              <a:solidFill>
                <a:schemeClr val="bg1"/>
              </a:solidFill>
              <a:latin typeface="Arial" panose="020B0604020202020204" pitchFamily="34" charset="0"/>
              <a:ea typeface="+mn-ea"/>
              <a:cs typeface="Arial" panose="020B0604020202020204" pitchFamily="34" charset="0"/>
            </a:rPr>
            <a:t>Climate smart agriculture</a:t>
          </a:r>
          <a:endParaRPr lang="en-US" sz="2000" b="1" dirty="0">
            <a:solidFill>
              <a:schemeClr val="bg1"/>
            </a:solidFill>
            <a:latin typeface="Arial" panose="020B0604020202020204" pitchFamily="34" charset="0"/>
            <a:cs typeface="Arial" panose="020B0604020202020204" pitchFamily="34" charset="0"/>
          </a:endParaRPr>
        </a:p>
      </dgm:t>
    </dgm:pt>
    <dgm:pt modelId="{6FA9129A-F86E-405B-89C7-B33940BBE796}" type="parTrans" cxnId="{876C4551-BB51-4154-855C-78B15ECBF3A7}">
      <dgm:prSet/>
      <dgm:spPr/>
      <dgm:t>
        <a:bodyPr/>
        <a:lstStyle/>
        <a:p>
          <a:endParaRPr lang="en-US" sz="2000">
            <a:latin typeface="Arial" panose="020B0604020202020204" pitchFamily="34" charset="0"/>
            <a:cs typeface="Arial" panose="020B0604020202020204" pitchFamily="34" charset="0"/>
          </a:endParaRPr>
        </a:p>
      </dgm:t>
    </dgm:pt>
    <dgm:pt modelId="{7EC7B391-95E5-4C3B-BB0A-238F4328B136}" type="sibTrans" cxnId="{876C4551-BB51-4154-855C-78B15ECBF3A7}">
      <dgm:prSet/>
      <dgm:spPr/>
      <dgm:t>
        <a:bodyPr/>
        <a:lstStyle/>
        <a:p>
          <a:endParaRPr lang="en-US" sz="2000">
            <a:latin typeface="Arial" panose="020B0604020202020204" pitchFamily="34" charset="0"/>
            <a:cs typeface="Arial" panose="020B0604020202020204" pitchFamily="34" charset="0"/>
          </a:endParaRPr>
        </a:p>
      </dgm:t>
    </dgm:pt>
    <dgm:pt modelId="{42C7F9B5-8C4C-4505-9E8F-AF915ADEC512}">
      <dgm:prSet custT="1"/>
      <dgm:spPr>
        <a:solidFill>
          <a:srgbClr val="D58B29"/>
        </a:solidFill>
      </dgm:spPr>
      <dgm:t>
        <a:bodyPr/>
        <a:lstStyle/>
        <a:p>
          <a:r>
            <a:rPr lang="en-US" sz="2000" b="1" dirty="0">
              <a:solidFill>
                <a:schemeClr val="bg1"/>
              </a:solidFill>
              <a:latin typeface="Arial" panose="020B0604020202020204" pitchFamily="34" charset="0"/>
              <a:cs typeface="Arial" panose="020B0604020202020204" pitchFamily="34" charset="0"/>
            </a:rPr>
            <a:t>Technology and innovation</a:t>
          </a:r>
        </a:p>
      </dgm:t>
    </dgm:pt>
    <dgm:pt modelId="{CE1E61CC-D504-4FA8-BE35-DD3BF2DC71F8}" type="parTrans" cxnId="{CF97831F-5EED-4D92-95F2-008EDB568FCA}">
      <dgm:prSet/>
      <dgm:spPr/>
      <dgm:t>
        <a:bodyPr/>
        <a:lstStyle/>
        <a:p>
          <a:endParaRPr lang="en-US"/>
        </a:p>
      </dgm:t>
    </dgm:pt>
    <dgm:pt modelId="{EF5E8150-B815-4AFF-A573-420180D2A03E}" type="sibTrans" cxnId="{CF97831F-5EED-4D92-95F2-008EDB568FCA}">
      <dgm:prSet/>
      <dgm:spPr/>
      <dgm:t>
        <a:bodyPr/>
        <a:lstStyle/>
        <a:p>
          <a:endParaRPr lang="en-US"/>
        </a:p>
      </dgm:t>
    </dgm:pt>
    <dgm:pt modelId="{EA19FB57-25FE-46F3-8E35-16B9E8EEF4D5}" type="pres">
      <dgm:prSet presAssocID="{A8017102-72A9-4420-B10F-9B0C74AA2BE1}" presName="diagram" presStyleCnt="0">
        <dgm:presLayoutVars>
          <dgm:dir/>
          <dgm:resizeHandles val="exact"/>
        </dgm:presLayoutVars>
      </dgm:prSet>
      <dgm:spPr/>
    </dgm:pt>
    <dgm:pt modelId="{4A91AECF-6398-4C96-9F63-C5F34AFE1424}" type="pres">
      <dgm:prSet presAssocID="{27710F58-81AA-49B3-B1A0-D6DF39D4B41A}" presName="node" presStyleLbl="node1" presStyleIdx="0" presStyleCnt="4" custScaleX="87287" custScaleY="92577" custLinFactNeighborX="6017" custLinFactNeighborY="2290">
        <dgm:presLayoutVars>
          <dgm:bulletEnabled val="1"/>
        </dgm:presLayoutVars>
      </dgm:prSet>
      <dgm:spPr/>
    </dgm:pt>
    <dgm:pt modelId="{6141B32D-0C34-471C-A50F-F423319785D8}" type="pres">
      <dgm:prSet presAssocID="{CE42AE63-9DF9-4D28-9EEB-D24D662616DB}" presName="sibTrans" presStyleCnt="0"/>
      <dgm:spPr/>
    </dgm:pt>
    <dgm:pt modelId="{0AD80537-3A72-4525-A8E9-130CDC2F071B}" type="pres">
      <dgm:prSet presAssocID="{BDFFF50A-2204-410B-996A-0AF3BCB24CE3}" presName="node" presStyleLbl="node1" presStyleIdx="1" presStyleCnt="4" custScaleX="86456" custScaleY="92577" custLinFactNeighborX="775" custLinFactNeighborY="4024">
        <dgm:presLayoutVars>
          <dgm:bulletEnabled val="1"/>
        </dgm:presLayoutVars>
      </dgm:prSet>
      <dgm:spPr/>
    </dgm:pt>
    <dgm:pt modelId="{02BE4FF7-8AF1-4C13-9BB6-385A63D9F865}" type="pres">
      <dgm:prSet presAssocID="{3F5ED6B2-CF7C-419C-88EE-B742A234B278}" presName="sibTrans" presStyleCnt="0"/>
      <dgm:spPr/>
    </dgm:pt>
    <dgm:pt modelId="{74AE9ED3-764C-4DF6-9DCC-E79F3BD63A1B}" type="pres">
      <dgm:prSet presAssocID="{30DC9EFA-7673-4636-9208-17DE94DA87EC}" presName="node" presStyleLbl="node1" presStyleIdx="2" presStyleCnt="4" custScaleX="84840" custScaleY="91695" custLinFactNeighborX="-3194" custLinFactNeighborY="3985">
        <dgm:presLayoutVars>
          <dgm:bulletEnabled val="1"/>
        </dgm:presLayoutVars>
      </dgm:prSet>
      <dgm:spPr/>
    </dgm:pt>
    <dgm:pt modelId="{ADEB0571-B885-428E-A291-ABD7675BDCFD}" type="pres">
      <dgm:prSet presAssocID="{7EC7B391-95E5-4C3B-BB0A-238F4328B136}" presName="sibTrans" presStyleCnt="0"/>
      <dgm:spPr/>
    </dgm:pt>
    <dgm:pt modelId="{F197BED9-01AC-41D2-A53C-7ACF2C7EBA8B}" type="pres">
      <dgm:prSet presAssocID="{42C7F9B5-8C4C-4505-9E8F-AF915ADEC512}" presName="node" presStyleLbl="node1" presStyleIdx="3" presStyleCnt="4" custScaleX="82227" custScaleY="89981" custLinFactNeighborX="-5555" custLinFactNeighborY="5791">
        <dgm:presLayoutVars>
          <dgm:bulletEnabled val="1"/>
        </dgm:presLayoutVars>
      </dgm:prSet>
      <dgm:spPr/>
    </dgm:pt>
  </dgm:ptLst>
  <dgm:cxnLst>
    <dgm:cxn modelId="{B4731502-FCD9-457C-826D-D101025EA344}" type="presOf" srcId="{30DC9EFA-7673-4636-9208-17DE94DA87EC}" destId="{74AE9ED3-764C-4DF6-9DCC-E79F3BD63A1B}" srcOrd="0" destOrd="0" presId="urn:microsoft.com/office/officeart/2005/8/layout/default"/>
    <dgm:cxn modelId="{CF97831F-5EED-4D92-95F2-008EDB568FCA}" srcId="{A8017102-72A9-4420-B10F-9B0C74AA2BE1}" destId="{42C7F9B5-8C4C-4505-9E8F-AF915ADEC512}" srcOrd="3" destOrd="0" parTransId="{CE1E61CC-D504-4FA8-BE35-DD3BF2DC71F8}" sibTransId="{EF5E8150-B815-4AFF-A573-420180D2A03E}"/>
    <dgm:cxn modelId="{876C4551-BB51-4154-855C-78B15ECBF3A7}" srcId="{A8017102-72A9-4420-B10F-9B0C74AA2BE1}" destId="{30DC9EFA-7673-4636-9208-17DE94DA87EC}" srcOrd="2" destOrd="0" parTransId="{6FA9129A-F86E-405B-89C7-B33940BBE796}" sibTransId="{7EC7B391-95E5-4C3B-BB0A-238F4328B136}"/>
    <dgm:cxn modelId="{F61B3085-EE46-497D-A820-065769E7FBDE}" srcId="{A8017102-72A9-4420-B10F-9B0C74AA2BE1}" destId="{BDFFF50A-2204-410B-996A-0AF3BCB24CE3}" srcOrd="1" destOrd="0" parTransId="{3EE34089-F909-4074-BB5A-F9FC37C0B21B}" sibTransId="{3F5ED6B2-CF7C-419C-88EE-B742A234B278}"/>
    <dgm:cxn modelId="{E6721588-3A27-4A43-8601-BA6D0D25F2C6}" type="presOf" srcId="{BDFFF50A-2204-410B-996A-0AF3BCB24CE3}" destId="{0AD80537-3A72-4525-A8E9-130CDC2F071B}" srcOrd="0" destOrd="0" presId="urn:microsoft.com/office/officeart/2005/8/layout/default"/>
    <dgm:cxn modelId="{F81A569F-4EBB-4FDF-984C-91FDFBDE632E}" srcId="{A8017102-72A9-4420-B10F-9B0C74AA2BE1}" destId="{27710F58-81AA-49B3-B1A0-D6DF39D4B41A}" srcOrd="0" destOrd="0" parTransId="{19D2ED20-95C0-4325-B2BD-176EF47275E9}" sibTransId="{CE42AE63-9DF9-4D28-9EEB-D24D662616DB}"/>
    <dgm:cxn modelId="{072782D6-B0ED-4362-938E-AD984EB68CF2}" type="presOf" srcId="{42C7F9B5-8C4C-4505-9E8F-AF915ADEC512}" destId="{F197BED9-01AC-41D2-A53C-7ACF2C7EBA8B}" srcOrd="0" destOrd="0" presId="urn:microsoft.com/office/officeart/2005/8/layout/default"/>
    <dgm:cxn modelId="{C49BEFE3-C77A-4386-B300-238C5C462CDD}" type="presOf" srcId="{A8017102-72A9-4420-B10F-9B0C74AA2BE1}" destId="{EA19FB57-25FE-46F3-8E35-16B9E8EEF4D5}" srcOrd="0" destOrd="0" presId="urn:microsoft.com/office/officeart/2005/8/layout/default"/>
    <dgm:cxn modelId="{F4EFB6E4-2307-4FC7-8701-0ADA115AACA6}" type="presOf" srcId="{27710F58-81AA-49B3-B1A0-D6DF39D4B41A}" destId="{4A91AECF-6398-4C96-9F63-C5F34AFE1424}" srcOrd="0" destOrd="0" presId="urn:microsoft.com/office/officeart/2005/8/layout/default"/>
    <dgm:cxn modelId="{B40CA415-6A5A-479B-BDF7-F272D7BB45EF}" type="presParOf" srcId="{EA19FB57-25FE-46F3-8E35-16B9E8EEF4D5}" destId="{4A91AECF-6398-4C96-9F63-C5F34AFE1424}" srcOrd="0" destOrd="0" presId="urn:microsoft.com/office/officeart/2005/8/layout/default"/>
    <dgm:cxn modelId="{822822B7-F55E-43FE-A2EE-FEF79CFC6245}" type="presParOf" srcId="{EA19FB57-25FE-46F3-8E35-16B9E8EEF4D5}" destId="{6141B32D-0C34-471C-A50F-F423319785D8}" srcOrd="1" destOrd="0" presId="urn:microsoft.com/office/officeart/2005/8/layout/default"/>
    <dgm:cxn modelId="{463EC61A-1BFB-4BAC-88F3-572B7ABF3B75}" type="presParOf" srcId="{EA19FB57-25FE-46F3-8E35-16B9E8EEF4D5}" destId="{0AD80537-3A72-4525-A8E9-130CDC2F071B}" srcOrd="2" destOrd="0" presId="urn:microsoft.com/office/officeart/2005/8/layout/default"/>
    <dgm:cxn modelId="{61CEE80D-ECC8-4892-A6ED-742BC05EFEAE}" type="presParOf" srcId="{EA19FB57-25FE-46F3-8E35-16B9E8EEF4D5}" destId="{02BE4FF7-8AF1-4C13-9BB6-385A63D9F865}" srcOrd="3" destOrd="0" presId="urn:microsoft.com/office/officeart/2005/8/layout/default"/>
    <dgm:cxn modelId="{1CDA414E-D622-4884-A9DE-CD40BFB10DC5}" type="presParOf" srcId="{EA19FB57-25FE-46F3-8E35-16B9E8EEF4D5}" destId="{74AE9ED3-764C-4DF6-9DCC-E79F3BD63A1B}" srcOrd="4" destOrd="0" presId="urn:microsoft.com/office/officeart/2005/8/layout/default"/>
    <dgm:cxn modelId="{05BA3AF7-182D-4320-B224-D2BE0EA4BB50}" type="presParOf" srcId="{EA19FB57-25FE-46F3-8E35-16B9E8EEF4D5}" destId="{ADEB0571-B885-428E-A291-ABD7675BDCFD}" srcOrd="5" destOrd="0" presId="urn:microsoft.com/office/officeart/2005/8/layout/default"/>
    <dgm:cxn modelId="{B2A64C3D-858E-4F30-B089-0FE526D507D5}" type="presParOf" srcId="{EA19FB57-25FE-46F3-8E35-16B9E8EEF4D5}" destId="{F197BED9-01AC-41D2-A53C-7ACF2C7EBA8B}" srcOrd="6"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85ECBB-CCDA-4079-A5D4-74411460001D}"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US"/>
        </a:p>
      </dgm:t>
    </dgm:pt>
    <dgm:pt modelId="{4C60AF91-DBFC-4062-B2DB-BDB4BF315888}">
      <dgm:prSet phldrT="[Text]" custT="1"/>
      <dgm:spPr>
        <a:solidFill>
          <a:schemeClr val="bg1"/>
        </a:solidFill>
        <a:ln w="38100">
          <a:solidFill>
            <a:srgbClr val="D58B29"/>
          </a:solidFill>
        </a:ln>
      </dgm:spPr>
      <dgm:t>
        <a:bodyPr/>
        <a:lstStyle/>
        <a:p>
          <a:r>
            <a:rPr lang="en-US" sz="1400" b="1" dirty="0">
              <a:solidFill>
                <a:srgbClr val="D98E2A"/>
              </a:solidFill>
              <a:latin typeface="Arial" panose="020B0604020202020204" pitchFamily="34" charset="0"/>
              <a:ea typeface="+mn-ea"/>
              <a:cs typeface="Arial" panose="020B0604020202020204" pitchFamily="34" charset="0"/>
            </a:rPr>
            <a:t>Visit </a:t>
          </a:r>
          <a:r>
            <a:rPr lang="en-US" sz="1400" b="1" dirty="0">
              <a:solidFill>
                <a:srgbClr val="D98E2A"/>
              </a:solidFill>
              <a:latin typeface="Arial" panose="020B0604020202020204" pitchFamily="34" charset="0"/>
              <a:ea typeface="+mn-ea"/>
              <a:cs typeface="Arial" panose="020B0604020202020204" pitchFamily="34" charset="0"/>
              <a:hlinkClick xmlns:r="http://schemas.openxmlformats.org/officeDocument/2006/relationships" r:id="rId1"/>
            </a:rPr>
            <a:t>www.agrifichallengefund.org</a:t>
          </a:r>
          <a:endParaRPr lang="en-US" sz="1400" b="1" dirty="0">
            <a:latin typeface="Arial" panose="020B0604020202020204" pitchFamily="34" charset="0"/>
            <a:cs typeface="Arial" panose="020B0604020202020204" pitchFamily="34" charset="0"/>
          </a:endParaRPr>
        </a:p>
      </dgm:t>
    </dgm:pt>
    <dgm:pt modelId="{6F34BB79-443E-41F4-A6A8-46D22C11373F}" type="parTrans" cxnId="{93B67A74-715D-4431-8E12-580288FFD08F}">
      <dgm:prSet/>
      <dgm:spPr/>
      <dgm:t>
        <a:bodyPr/>
        <a:lstStyle/>
        <a:p>
          <a:endParaRPr lang="en-US" sz="1400" b="1">
            <a:latin typeface="Arial" panose="020B0604020202020204" pitchFamily="34" charset="0"/>
            <a:cs typeface="Arial" panose="020B0604020202020204" pitchFamily="34" charset="0"/>
          </a:endParaRPr>
        </a:p>
      </dgm:t>
    </dgm:pt>
    <dgm:pt modelId="{86C74F72-940F-4D68-AE08-F24D132580D1}" type="sibTrans" cxnId="{93B67A74-715D-4431-8E12-580288FFD08F}">
      <dgm:prSet custT="1"/>
      <dgm:spPr/>
      <dgm:t>
        <a:bodyPr/>
        <a:lstStyle/>
        <a:p>
          <a:endParaRPr lang="en-US" sz="1400" b="1">
            <a:latin typeface="Arial" panose="020B0604020202020204" pitchFamily="34" charset="0"/>
            <a:cs typeface="Arial" panose="020B0604020202020204" pitchFamily="34" charset="0"/>
          </a:endParaRPr>
        </a:p>
      </dgm:t>
    </dgm:pt>
    <dgm:pt modelId="{63620177-FF05-4A01-93CC-D481D310B140}">
      <dgm:prSet custT="1">
        <dgm:style>
          <a:lnRef idx="2">
            <a:schemeClr val="accent4"/>
          </a:lnRef>
          <a:fillRef idx="1">
            <a:schemeClr val="lt1"/>
          </a:fillRef>
          <a:effectRef idx="0">
            <a:schemeClr val="accent4"/>
          </a:effectRef>
          <a:fontRef idx="minor">
            <a:schemeClr val="dk1"/>
          </a:fontRef>
        </dgm:style>
      </dgm:prSet>
      <dgm:spPr>
        <a:ln w="28575"/>
      </dgm:spPr>
      <dgm:t>
        <a:bodyPr/>
        <a:lstStyle/>
        <a:p>
          <a:r>
            <a:rPr lang="en-US" sz="1400" b="1" dirty="0">
              <a:solidFill>
                <a:srgbClr val="D98E2A"/>
              </a:solidFill>
              <a:latin typeface="Arial" panose="020B0604020202020204" pitchFamily="34" charset="0"/>
              <a:ea typeface="+mn-ea"/>
              <a:cs typeface="Arial" panose="020B0604020202020204" pitchFamily="34" charset="0"/>
            </a:rPr>
            <a:t>Call for proposal now open</a:t>
          </a:r>
        </a:p>
      </dgm:t>
    </dgm:pt>
    <dgm:pt modelId="{25E04281-9CCC-4148-A809-0DE03BE25E04}" type="parTrans" cxnId="{69377EDF-C078-4AFA-BB77-C390910727D2}">
      <dgm:prSet/>
      <dgm:spPr/>
      <dgm:t>
        <a:bodyPr/>
        <a:lstStyle/>
        <a:p>
          <a:endParaRPr lang="en-US" sz="1400" b="1">
            <a:latin typeface="Arial" panose="020B0604020202020204" pitchFamily="34" charset="0"/>
            <a:cs typeface="Arial" panose="020B0604020202020204" pitchFamily="34" charset="0"/>
          </a:endParaRPr>
        </a:p>
      </dgm:t>
    </dgm:pt>
    <dgm:pt modelId="{FC21CF09-EE92-4626-B7D2-961B8EA53F05}" type="sibTrans" cxnId="{69377EDF-C078-4AFA-BB77-C390910727D2}">
      <dgm:prSet custT="1"/>
      <dgm:spPr/>
      <dgm:t>
        <a:bodyPr/>
        <a:lstStyle/>
        <a:p>
          <a:endParaRPr lang="en-US" sz="1400" b="1">
            <a:latin typeface="Arial" panose="020B0604020202020204" pitchFamily="34" charset="0"/>
            <a:cs typeface="Arial" panose="020B0604020202020204" pitchFamily="34" charset="0"/>
          </a:endParaRPr>
        </a:p>
      </dgm:t>
    </dgm:pt>
    <dgm:pt modelId="{827FF8F6-BA73-48C8-9941-156A36991F8A}">
      <dgm:prSet custT="1">
        <dgm:style>
          <a:lnRef idx="2">
            <a:schemeClr val="accent4"/>
          </a:lnRef>
          <a:fillRef idx="1">
            <a:schemeClr val="lt1"/>
          </a:fillRef>
          <a:effectRef idx="0">
            <a:schemeClr val="accent4"/>
          </a:effectRef>
          <a:fontRef idx="minor">
            <a:schemeClr val="dk1"/>
          </a:fontRef>
        </dgm:style>
      </dgm:prSet>
      <dgm:spPr>
        <a:ln w="28575"/>
      </dgm:spPr>
      <dgm:t>
        <a:bodyPr/>
        <a:lstStyle/>
        <a:p>
          <a:r>
            <a:rPr lang="en-US" sz="1400" b="1" dirty="0">
              <a:solidFill>
                <a:srgbClr val="D98E2A"/>
              </a:solidFill>
              <a:latin typeface="Arial" panose="020B0604020202020204" pitchFamily="34" charset="0"/>
              <a:ea typeface="+mn-ea"/>
              <a:cs typeface="Arial" panose="020B0604020202020204" pitchFamily="34" charset="0"/>
            </a:rPr>
            <a:t>Register Now</a:t>
          </a:r>
        </a:p>
      </dgm:t>
    </dgm:pt>
    <dgm:pt modelId="{967CBB18-607F-4A8E-8CDC-9521D73E9BC5}" type="parTrans" cxnId="{A804B2A3-5E50-4CAC-AF7E-D5BF3F8BBEDB}">
      <dgm:prSet/>
      <dgm:spPr/>
      <dgm:t>
        <a:bodyPr/>
        <a:lstStyle/>
        <a:p>
          <a:endParaRPr lang="en-US" sz="1400" b="1">
            <a:latin typeface="Arial" panose="020B0604020202020204" pitchFamily="34" charset="0"/>
            <a:cs typeface="Arial" panose="020B0604020202020204" pitchFamily="34" charset="0"/>
          </a:endParaRPr>
        </a:p>
      </dgm:t>
    </dgm:pt>
    <dgm:pt modelId="{82CA9403-0CAB-4E44-B28B-114BB534DA0A}" type="sibTrans" cxnId="{A804B2A3-5E50-4CAC-AF7E-D5BF3F8BBEDB}">
      <dgm:prSet custT="1"/>
      <dgm:spPr/>
      <dgm:t>
        <a:bodyPr/>
        <a:lstStyle/>
        <a:p>
          <a:endParaRPr lang="en-US" sz="1400" b="1">
            <a:latin typeface="Arial" panose="020B0604020202020204" pitchFamily="34" charset="0"/>
            <a:cs typeface="Arial" panose="020B0604020202020204" pitchFamily="34" charset="0"/>
          </a:endParaRPr>
        </a:p>
      </dgm:t>
    </dgm:pt>
    <dgm:pt modelId="{8E55DB8A-5D2C-462C-BD08-41B92241886E}">
      <dgm:prSet custT="1">
        <dgm:style>
          <a:lnRef idx="2">
            <a:schemeClr val="accent4"/>
          </a:lnRef>
          <a:fillRef idx="1">
            <a:schemeClr val="lt1"/>
          </a:fillRef>
          <a:effectRef idx="0">
            <a:schemeClr val="accent4"/>
          </a:effectRef>
          <a:fontRef idx="minor">
            <a:schemeClr val="dk1"/>
          </a:fontRef>
        </dgm:style>
      </dgm:prSet>
      <dgm:spPr>
        <a:ln w="28575"/>
      </dgm:spPr>
      <dgm:t>
        <a:bodyPr/>
        <a:lstStyle/>
        <a:p>
          <a:r>
            <a:rPr lang="en-US" sz="1400" b="1" dirty="0">
              <a:solidFill>
                <a:srgbClr val="D98E2A"/>
              </a:solidFill>
              <a:latin typeface="Arial" panose="020B0604020202020204" pitchFamily="34" charset="0"/>
              <a:ea typeface="+mn-ea"/>
              <a:cs typeface="Arial" panose="020B0604020202020204" pitchFamily="34" charset="0"/>
            </a:rPr>
            <a:t>Login and click submit concept note</a:t>
          </a:r>
        </a:p>
      </dgm:t>
    </dgm:pt>
    <dgm:pt modelId="{26DD579A-1876-41ED-8A6E-64531E440859}" type="parTrans" cxnId="{A00C65C6-45E2-4661-858F-7E297A042056}">
      <dgm:prSet/>
      <dgm:spPr/>
      <dgm:t>
        <a:bodyPr/>
        <a:lstStyle/>
        <a:p>
          <a:endParaRPr lang="en-US" sz="1400" b="1">
            <a:latin typeface="Arial" panose="020B0604020202020204" pitchFamily="34" charset="0"/>
            <a:cs typeface="Arial" panose="020B0604020202020204" pitchFamily="34" charset="0"/>
          </a:endParaRPr>
        </a:p>
      </dgm:t>
    </dgm:pt>
    <dgm:pt modelId="{6E6233FE-9EA7-41DC-BA68-29CB16545582}" type="sibTrans" cxnId="{A00C65C6-45E2-4661-858F-7E297A042056}">
      <dgm:prSet custT="1"/>
      <dgm:spPr/>
      <dgm:t>
        <a:bodyPr/>
        <a:lstStyle/>
        <a:p>
          <a:endParaRPr lang="en-US" sz="1400" b="1">
            <a:latin typeface="Arial" panose="020B0604020202020204" pitchFamily="34" charset="0"/>
            <a:cs typeface="Arial" panose="020B0604020202020204" pitchFamily="34" charset="0"/>
          </a:endParaRPr>
        </a:p>
      </dgm:t>
    </dgm:pt>
    <dgm:pt modelId="{0C808802-065C-434B-86F0-AD59EB1820C9}">
      <dgm:prSet custT="1">
        <dgm:style>
          <a:lnRef idx="2">
            <a:schemeClr val="accent4"/>
          </a:lnRef>
          <a:fillRef idx="1">
            <a:schemeClr val="lt1"/>
          </a:fillRef>
          <a:effectRef idx="0">
            <a:schemeClr val="accent4"/>
          </a:effectRef>
          <a:fontRef idx="minor">
            <a:schemeClr val="dk1"/>
          </a:fontRef>
        </dgm:style>
      </dgm:prSet>
      <dgm:spPr>
        <a:ln w="28575"/>
      </dgm:spPr>
      <dgm:t>
        <a:bodyPr/>
        <a:lstStyle/>
        <a:p>
          <a:r>
            <a:rPr lang="en-US" sz="1400" b="1" dirty="0">
              <a:solidFill>
                <a:srgbClr val="D98E2A"/>
              </a:solidFill>
              <a:latin typeface="Arial" panose="020B0604020202020204" pitchFamily="34" charset="0"/>
              <a:ea typeface="+mn-ea"/>
              <a:cs typeface="Arial" panose="020B0604020202020204" pitchFamily="34" charset="0"/>
            </a:rPr>
            <a:t>Fill application and submit</a:t>
          </a:r>
        </a:p>
      </dgm:t>
    </dgm:pt>
    <dgm:pt modelId="{A7E107A2-25D5-4F3D-BC0A-498F80C283B6}" type="parTrans" cxnId="{F393108E-8DC9-44BD-820E-2EE35586B406}">
      <dgm:prSet/>
      <dgm:spPr/>
      <dgm:t>
        <a:bodyPr/>
        <a:lstStyle/>
        <a:p>
          <a:endParaRPr lang="en-US" sz="1400" b="1">
            <a:latin typeface="Arial" panose="020B0604020202020204" pitchFamily="34" charset="0"/>
            <a:cs typeface="Arial" panose="020B0604020202020204" pitchFamily="34" charset="0"/>
          </a:endParaRPr>
        </a:p>
      </dgm:t>
    </dgm:pt>
    <dgm:pt modelId="{4B774E0F-1372-44A6-A47F-28E31122FB48}" type="sibTrans" cxnId="{F393108E-8DC9-44BD-820E-2EE35586B406}">
      <dgm:prSet custT="1"/>
      <dgm:spPr/>
      <dgm:t>
        <a:bodyPr/>
        <a:lstStyle/>
        <a:p>
          <a:endParaRPr lang="en-US" sz="1400" b="1">
            <a:latin typeface="Arial" panose="020B0604020202020204" pitchFamily="34" charset="0"/>
            <a:cs typeface="Arial" panose="020B0604020202020204" pitchFamily="34" charset="0"/>
          </a:endParaRPr>
        </a:p>
      </dgm:t>
    </dgm:pt>
    <dgm:pt modelId="{A949EE03-51CD-444E-99FD-FAAD73935E1E}">
      <dgm:prSet custT="1">
        <dgm:style>
          <a:lnRef idx="2">
            <a:schemeClr val="accent4"/>
          </a:lnRef>
          <a:fillRef idx="1">
            <a:schemeClr val="lt1"/>
          </a:fillRef>
          <a:effectRef idx="0">
            <a:schemeClr val="accent4"/>
          </a:effectRef>
          <a:fontRef idx="minor">
            <a:schemeClr val="dk1"/>
          </a:fontRef>
        </dgm:style>
      </dgm:prSet>
      <dgm:spPr>
        <a:ln w="28575"/>
      </dgm:spPr>
      <dgm:t>
        <a:bodyPr/>
        <a:lstStyle/>
        <a:p>
          <a:pPr algn="l"/>
          <a:r>
            <a:rPr lang="en-US" sz="1400" b="1" dirty="0">
              <a:solidFill>
                <a:srgbClr val="D98E2A"/>
              </a:solidFill>
              <a:latin typeface="Arial" panose="020B0604020202020204" pitchFamily="34" charset="0"/>
              <a:ea typeface="+mn-ea"/>
              <a:cs typeface="Arial" panose="020B0604020202020204" pitchFamily="34" charset="0"/>
            </a:rPr>
            <a:t>.</a:t>
          </a:r>
        </a:p>
        <a:p>
          <a:pPr algn="l"/>
          <a:r>
            <a:rPr lang="en-US" sz="1400" b="1" dirty="0">
              <a:solidFill>
                <a:srgbClr val="D98E2A"/>
              </a:solidFill>
              <a:latin typeface="Arial" panose="020B0604020202020204" pitchFamily="34" charset="0"/>
              <a:ea typeface="+mn-ea"/>
              <a:cs typeface="Arial" panose="020B0604020202020204" pitchFamily="34" charset="0"/>
            </a:rPr>
            <a:t>You will get email notification when you submit your concept note</a:t>
          </a:r>
        </a:p>
        <a:p>
          <a:pPr algn="l"/>
          <a:r>
            <a:rPr lang="en-US" sz="1400" b="1" dirty="0">
              <a:solidFill>
                <a:schemeClr val="tx1"/>
              </a:solidFill>
              <a:latin typeface="Arial" panose="020B0604020202020204" pitchFamily="34" charset="0"/>
              <a:ea typeface="+mn-ea"/>
              <a:cs typeface="Arial" panose="020B0604020202020204" pitchFamily="34" charset="0"/>
            </a:rPr>
            <a:t>NB: You have till 20</a:t>
          </a:r>
          <a:r>
            <a:rPr lang="en-US" sz="1400" b="1" baseline="30000" dirty="0">
              <a:solidFill>
                <a:schemeClr val="tx1"/>
              </a:solidFill>
              <a:latin typeface="Arial" panose="020B0604020202020204" pitchFamily="34" charset="0"/>
              <a:ea typeface="+mn-ea"/>
              <a:cs typeface="Arial" panose="020B0604020202020204" pitchFamily="34" charset="0"/>
            </a:rPr>
            <a:t>th</a:t>
          </a:r>
          <a:r>
            <a:rPr lang="en-US" sz="1400" b="1" dirty="0">
              <a:solidFill>
                <a:schemeClr val="tx1"/>
              </a:solidFill>
              <a:latin typeface="Arial" panose="020B0604020202020204" pitchFamily="34" charset="0"/>
              <a:ea typeface="+mn-ea"/>
              <a:cs typeface="Arial" panose="020B0604020202020204" pitchFamily="34" charset="0"/>
            </a:rPr>
            <a:t> November July to update your concept note</a:t>
          </a:r>
        </a:p>
      </dgm:t>
    </dgm:pt>
    <dgm:pt modelId="{AF669ED9-4B9D-4456-8971-F765191106A7}" type="parTrans" cxnId="{A1525F70-000A-403F-8218-AEDEC00D704D}">
      <dgm:prSet/>
      <dgm:spPr/>
      <dgm:t>
        <a:bodyPr/>
        <a:lstStyle/>
        <a:p>
          <a:endParaRPr lang="en-US" sz="1400" b="1">
            <a:latin typeface="Arial" panose="020B0604020202020204" pitchFamily="34" charset="0"/>
            <a:cs typeface="Arial" panose="020B0604020202020204" pitchFamily="34" charset="0"/>
          </a:endParaRPr>
        </a:p>
      </dgm:t>
    </dgm:pt>
    <dgm:pt modelId="{38EEB776-F19D-4C4A-8DA6-5721F09B667D}" type="sibTrans" cxnId="{A1525F70-000A-403F-8218-AEDEC00D704D}">
      <dgm:prSet/>
      <dgm:spPr/>
      <dgm:t>
        <a:bodyPr/>
        <a:lstStyle/>
        <a:p>
          <a:endParaRPr lang="en-US" sz="1400" b="1">
            <a:latin typeface="Arial" panose="020B0604020202020204" pitchFamily="34" charset="0"/>
            <a:cs typeface="Arial" panose="020B0604020202020204" pitchFamily="34" charset="0"/>
          </a:endParaRPr>
        </a:p>
      </dgm:t>
    </dgm:pt>
    <dgm:pt modelId="{B593DBC2-9A40-4501-B8C4-839059F3E557}">
      <dgm:prSet custT="1">
        <dgm:style>
          <a:lnRef idx="2">
            <a:schemeClr val="accent4"/>
          </a:lnRef>
          <a:fillRef idx="1">
            <a:schemeClr val="lt1"/>
          </a:fillRef>
          <a:effectRef idx="0">
            <a:schemeClr val="accent4"/>
          </a:effectRef>
          <a:fontRef idx="minor">
            <a:schemeClr val="dk1"/>
          </a:fontRef>
        </dgm:style>
      </dgm:prSet>
      <dgm:spPr>
        <a:ln w="28575"/>
      </dgm:spPr>
      <dgm:t>
        <a:bodyPr/>
        <a:lstStyle/>
        <a:p>
          <a:r>
            <a:rPr lang="en-US" sz="1400" b="1" dirty="0">
              <a:solidFill>
                <a:srgbClr val="D98E2A"/>
              </a:solidFill>
              <a:latin typeface="Arial" panose="020B0604020202020204" pitchFamily="34" charset="0"/>
              <a:ea typeface="+mn-ea"/>
              <a:cs typeface="Arial" panose="020B0604020202020204" pitchFamily="34" charset="0"/>
            </a:rPr>
            <a:t>Click on AfriCube</a:t>
          </a:r>
        </a:p>
      </dgm:t>
    </dgm:pt>
    <dgm:pt modelId="{4882FC2D-1666-40C3-9BAC-D9B13BD22818}" type="parTrans" cxnId="{0619B6ED-0D9C-4E49-9619-B419BE8C8B94}">
      <dgm:prSet/>
      <dgm:spPr/>
      <dgm:t>
        <a:bodyPr/>
        <a:lstStyle/>
        <a:p>
          <a:endParaRPr lang="en-US" sz="1400" b="1">
            <a:latin typeface="Arial" panose="020B0604020202020204" pitchFamily="34" charset="0"/>
            <a:cs typeface="Arial" panose="020B0604020202020204" pitchFamily="34" charset="0"/>
          </a:endParaRPr>
        </a:p>
      </dgm:t>
    </dgm:pt>
    <dgm:pt modelId="{2C58057E-918F-456C-8494-8F9225988381}" type="sibTrans" cxnId="{0619B6ED-0D9C-4E49-9619-B419BE8C8B94}">
      <dgm:prSet custT="1"/>
      <dgm:spPr/>
      <dgm:t>
        <a:bodyPr/>
        <a:lstStyle/>
        <a:p>
          <a:endParaRPr lang="en-US" sz="1400" b="1">
            <a:latin typeface="Arial" panose="020B0604020202020204" pitchFamily="34" charset="0"/>
            <a:cs typeface="Arial" panose="020B0604020202020204" pitchFamily="34" charset="0"/>
          </a:endParaRPr>
        </a:p>
      </dgm:t>
    </dgm:pt>
    <dgm:pt modelId="{47541871-6762-4DAE-A0B3-9E64328FFB76}" type="pres">
      <dgm:prSet presAssocID="{4385ECBB-CCDA-4079-A5D4-74411460001D}" presName="Name0" presStyleCnt="0">
        <dgm:presLayoutVars>
          <dgm:dir/>
          <dgm:resizeHandles val="exact"/>
        </dgm:presLayoutVars>
      </dgm:prSet>
      <dgm:spPr/>
    </dgm:pt>
    <dgm:pt modelId="{7CB8F1BB-1B4D-4486-9587-951E9047D9EC}" type="pres">
      <dgm:prSet presAssocID="{4C60AF91-DBFC-4062-B2DB-BDB4BF315888}" presName="node" presStyleLbl="node1" presStyleIdx="0" presStyleCnt="7" custScaleX="204893">
        <dgm:presLayoutVars>
          <dgm:bulletEnabled val="1"/>
        </dgm:presLayoutVars>
      </dgm:prSet>
      <dgm:spPr/>
    </dgm:pt>
    <dgm:pt modelId="{8C77E013-93CB-43F0-AD94-4A7D26565A6D}" type="pres">
      <dgm:prSet presAssocID="{86C74F72-940F-4D68-AE08-F24D132580D1}" presName="sibTrans" presStyleLbl="sibTrans1D1" presStyleIdx="0" presStyleCnt="6"/>
      <dgm:spPr/>
    </dgm:pt>
    <dgm:pt modelId="{ED8F4311-02D6-4590-8454-BDA9BA987B71}" type="pres">
      <dgm:prSet presAssocID="{86C74F72-940F-4D68-AE08-F24D132580D1}" presName="connectorText" presStyleLbl="sibTrans1D1" presStyleIdx="0" presStyleCnt="6"/>
      <dgm:spPr/>
    </dgm:pt>
    <dgm:pt modelId="{F5833FD2-6401-4FDF-98FF-FEDECF4BFB53}" type="pres">
      <dgm:prSet presAssocID="{63620177-FF05-4A01-93CC-D481D310B140}" presName="node" presStyleLbl="node1" presStyleIdx="1" presStyleCnt="7">
        <dgm:presLayoutVars>
          <dgm:bulletEnabled val="1"/>
        </dgm:presLayoutVars>
      </dgm:prSet>
      <dgm:spPr/>
    </dgm:pt>
    <dgm:pt modelId="{9C17140C-0C22-4063-AF6B-4EF690E70C93}" type="pres">
      <dgm:prSet presAssocID="{FC21CF09-EE92-4626-B7D2-961B8EA53F05}" presName="sibTrans" presStyleLbl="sibTrans1D1" presStyleIdx="1" presStyleCnt="6"/>
      <dgm:spPr/>
    </dgm:pt>
    <dgm:pt modelId="{49EDEC1C-6242-4492-A113-DA4B6810C891}" type="pres">
      <dgm:prSet presAssocID="{FC21CF09-EE92-4626-B7D2-961B8EA53F05}" presName="connectorText" presStyleLbl="sibTrans1D1" presStyleIdx="1" presStyleCnt="6"/>
      <dgm:spPr/>
    </dgm:pt>
    <dgm:pt modelId="{519AE8D2-3B3E-40A5-9CFA-D30DCF25A287}" type="pres">
      <dgm:prSet presAssocID="{B593DBC2-9A40-4501-B8C4-839059F3E557}" presName="node" presStyleLbl="node1" presStyleIdx="2" presStyleCnt="7">
        <dgm:presLayoutVars>
          <dgm:bulletEnabled val="1"/>
        </dgm:presLayoutVars>
      </dgm:prSet>
      <dgm:spPr/>
    </dgm:pt>
    <dgm:pt modelId="{C79AB912-3FF6-438A-A89A-D8F7F44D326F}" type="pres">
      <dgm:prSet presAssocID="{2C58057E-918F-456C-8494-8F9225988381}" presName="sibTrans" presStyleLbl="sibTrans1D1" presStyleIdx="2" presStyleCnt="6"/>
      <dgm:spPr/>
    </dgm:pt>
    <dgm:pt modelId="{FAD306A8-0E9D-4E88-BE6F-F200DFCA11A7}" type="pres">
      <dgm:prSet presAssocID="{2C58057E-918F-456C-8494-8F9225988381}" presName="connectorText" presStyleLbl="sibTrans1D1" presStyleIdx="2" presStyleCnt="6"/>
      <dgm:spPr/>
    </dgm:pt>
    <dgm:pt modelId="{8A0D043F-D470-4631-94B2-CBAFA03D87BC}" type="pres">
      <dgm:prSet presAssocID="{827FF8F6-BA73-48C8-9941-156A36991F8A}" presName="node" presStyleLbl="node1" presStyleIdx="3" presStyleCnt="7">
        <dgm:presLayoutVars>
          <dgm:bulletEnabled val="1"/>
        </dgm:presLayoutVars>
      </dgm:prSet>
      <dgm:spPr/>
    </dgm:pt>
    <dgm:pt modelId="{A80E9A9F-F34A-48F6-9632-C22195F63726}" type="pres">
      <dgm:prSet presAssocID="{82CA9403-0CAB-4E44-B28B-114BB534DA0A}" presName="sibTrans" presStyleLbl="sibTrans1D1" presStyleIdx="3" presStyleCnt="6"/>
      <dgm:spPr/>
    </dgm:pt>
    <dgm:pt modelId="{23B07350-D07A-42F9-94C5-2D5E0A0CD2B7}" type="pres">
      <dgm:prSet presAssocID="{82CA9403-0CAB-4E44-B28B-114BB534DA0A}" presName="connectorText" presStyleLbl="sibTrans1D1" presStyleIdx="3" presStyleCnt="6"/>
      <dgm:spPr/>
    </dgm:pt>
    <dgm:pt modelId="{8FAFD52B-D4F1-4A69-B1FF-F07DF836461A}" type="pres">
      <dgm:prSet presAssocID="{8E55DB8A-5D2C-462C-BD08-41B92241886E}" presName="node" presStyleLbl="node1" presStyleIdx="4" presStyleCnt="7">
        <dgm:presLayoutVars>
          <dgm:bulletEnabled val="1"/>
        </dgm:presLayoutVars>
      </dgm:prSet>
      <dgm:spPr/>
    </dgm:pt>
    <dgm:pt modelId="{3A868C67-5BD8-4516-8AD1-4852D6D234BA}" type="pres">
      <dgm:prSet presAssocID="{6E6233FE-9EA7-41DC-BA68-29CB16545582}" presName="sibTrans" presStyleLbl="sibTrans1D1" presStyleIdx="4" presStyleCnt="6"/>
      <dgm:spPr/>
    </dgm:pt>
    <dgm:pt modelId="{F0564A79-DAD0-4BD9-98F9-5A397212D62D}" type="pres">
      <dgm:prSet presAssocID="{6E6233FE-9EA7-41DC-BA68-29CB16545582}" presName="connectorText" presStyleLbl="sibTrans1D1" presStyleIdx="4" presStyleCnt="6"/>
      <dgm:spPr/>
    </dgm:pt>
    <dgm:pt modelId="{1AB912F4-3B15-442C-993E-0081F6F4053E}" type="pres">
      <dgm:prSet presAssocID="{0C808802-065C-434B-86F0-AD59EB1820C9}" presName="node" presStyleLbl="node1" presStyleIdx="5" presStyleCnt="7">
        <dgm:presLayoutVars>
          <dgm:bulletEnabled val="1"/>
        </dgm:presLayoutVars>
      </dgm:prSet>
      <dgm:spPr/>
    </dgm:pt>
    <dgm:pt modelId="{69C5350D-3557-4FE6-A006-D1E64EED4EC1}" type="pres">
      <dgm:prSet presAssocID="{4B774E0F-1372-44A6-A47F-28E31122FB48}" presName="sibTrans" presStyleLbl="sibTrans1D1" presStyleIdx="5" presStyleCnt="6"/>
      <dgm:spPr/>
    </dgm:pt>
    <dgm:pt modelId="{2AC70B79-D77F-4E47-BA61-7BF793E33CB9}" type="pres">
      <dgm:prSet presAssocID="{4B774E0F-1372-44A6-A47F-28E31122FB48}" presName="connectorText" presStyleLbl="sibTrans1D1" presStyleIdx="5" presStyleCnt="6"/>
      <dgm:spPr/>
    </dgm:pt>
    <dgm:pt modelId="{DCC6F59C-02ED-4AF8-A035-9768A98EF03B}" type="pres">
      <dgm:prSet presAssocID="{A949EE03-51CD-444E-99FD-FAAD73935E1E}" presName="node" presStyleLbl="node1" presStyleIdx="6" presStyleCnt="7" custScaleX="476703" custScaleY="138350" custLinFactNeighborX="44043" custLinFactNeighborY="-15270">
        <dgm:presLayoutVars>
          <dgm:bulletEnabled val="1"/>
        </dgm:presLayoutVars>
      </dgm:prSet>
      <dgm:spPr/>
    </dgm:pt>
  </dgm:ptLst>
  <dgm:cxnLst>
    <dgm:cxn modelId="{E66B9202-DA5F-4C23-9C43-00A85D476990}" type="presOf" srcId="{0C808802-065C-434B-86F0-AD59EB1820C9}" destId="{1AB912F4-3B15-442C-993E-0081F6F4053E}" srcOrd="0" destOrd="0" presId="urn:microsoft.com/office/officeart/2005/8/layout/bProcess3"/>
    <dgm:cxn modelId="{95611D05-862F-4039-8E60-6EAF3C7CAB50}" type="presOf" srcId="{4C60AF91-DBFC-4062-B2DB-BDB4BF315888}" destId="{7CB8F1BB-1B4D-4486-9587-951E9047D9EC}" srcOrd="0" destOrd="0" presId="urn:microsoft.com/office/officeart/2005/8/layout/bProcess3"/>
    <dgm:cxn modelId="{31228E22-8776-4699-B6DD-064E9377B934}" type="presOf" srcId="{4385ECBB-CCDA-4079-A5D4-74411460001D}" destId="{47541871-6762-4DAE-A0B3-9E64328FFB76}" srcOrd="0" destOrd="0" presId="urn:microsoft.com/office/officeart/2005/8/layout/bProcess3"/>
    <dgm:cxn modelId="{C594D426-6948-427A-8BAD-080238C6CF78}" type="presOf" srcId="{82CA9403-0CAB-4E44-B28B-114BB534DA0A}" destId="{23B07350-D07A-42F9-94C5-2D5E0A0CD2B7}" srcOrd="1" destOrd="0" presId="urn:microsoft.com/office/officeart/2005/8/layout/bProcess3"/>
    <dgm:cxn modelId="{D876EC30-1152-464E-897D-5F617ABD17CF}" type="presOf" srcId="{4B774E0F-1372-44A6-A47F-28E31122FB48}" destId="{2AC70B79-D77F-4E47-BA61-7BF793E33CB9}" srcOrd="1" destOrd="0" presId="urn:microsoft.com/office/officeart/2005/8/layout/bProcess3"/>
    <dgm:cxn modelId="{E3452D32-5141-4EB8-AE34-73427D46739D}" type="presOf" srcId="{FC21CF09-EE92-4626-B7D2-961B8EA53F05}" destId="{49EDEC1C-6242-4492-A113-DA4B6810C891}" srcOrd="1" destOrd="0" presId="urn:microsoft.com/office/officeart/2005/8/layout/bProcess3"/>
    <dgm:cxn modelId="{E497FE45-F2A8-4214-9CD8-FB74D7D3A7E9}" type="presOf" srcId="{2C58057E-918F-456C-8494-8F9225988381}" destId="{FAD306A8-0E9D-4E88-BE6F-F200DFCA11A7}" srcOrd="1" destOrd="0" presId="urn:microsoft.com/office/officeart/2005/8/layout/bProcess3"/>
    <dgm:cxn modelId="{A1525F70-000A-403F-8218-AEDEC00D704D}" srcId="{4385ECBB-CCDA-4079-A5D4-74411460001D}" destId="{A949EE03-51CD-444E-99FD-FAAD73935E1E}" srcOrd="6" destOrd="0" parTransId="{AF669ED9-4B9D-4456-8971-F765191106A7}" sibTransId="{38EEB776-F19D-4C4A-8DA6-5721F09B667D}"/>
    <dgm:cxn modelId="{93B67A74-715D-4431-8E12-580288FFD08F}" srcId="{4385ECBB-CCDA-4079-A5D4-74411460001D}" destId="{4C60AF91-DBFC-4062-B2DB-BDB4BF315888}" srcOrd="0" destOrd="0" parTransId="{6F34BB79-443E-41F4-A6A8-46D22C11373F}" sibTransId="{86C74F72-940F-4D68-AE08-F24D132580D1}"/>
    <dgm:cxn modelId="{E7FD2883-B1A5-4446-9AF4-6C2441EF237A}" type="presOf" srcId="{6E6233FE-9EA7-41DC-BA68-29CB16545582}" destId="{3A868C67-5BD8-4516-8AD1-4852D6D234BA}" srcOrd="0" destOrd="0" presId="urn:microsoft.com/office/officeart/2005/8/layout/bProcess3"/>
    <dgm:cxn modelId="{C6381D84-BE90-4ACF-B6A3-C83472BE611E}" type="presOf" srcId="{827FF8F6-BA73-48C8-9941-156A36991F8A}" destId="{8A0D043F-D470-4631-94B2-CBAFA03D87BC}" srcOrd="0" destOrd="0" presId="urn:microsoft.com/office/officeart/2005/8/layout/bProcess3"/>
    <dgm:cxn modelId="{16AEED87-CEEB-4116-BCF4-5D0004B0B4A1}" type="presOf" srcId="{63620177-FF05-4A01-93CC-D481D310B140}" destId="{F5833FD2-6401-4FDF-98FF-FEDECF4BFB53}" srcOrd="0" destOrd="0" presId="urn:microsoft.com/office/officeart/2005/8/layout/bProcess3"/>
    <dgm:cxn modelId="{F393108E-8DC9-44BD-820E-2EE35586B406}" srcId="{4385ECBB-CCDA-4079-A5D4-74411460001D}" destId="{0C808802-065C-434B-86F0-AD59EB1820C9}" srcOrd="5" destOrd="0" parTransId="{A7E107A2-25D5-4F3D-BC0A-498F80C283B6}" sibTransId="{4B774E0F-1372-44A6-A47F-28E31122FB48}"/>
    <dgm:cxn modelId="{C96A8C90-2B9F-432F-8770-1FF6E5847959}" type="presOf" srcId="{8E55DB8A-5D2C-462C-BD08-41B92241886E}" destId="{8FAFD52B-D4F1-4A69-B1FF-F07DF836461A}" srcOrd="0" destOrd="0" presId="urn:microsoft.com/office/officeart/2005/8/layout/bProcess3"/>
    <dgm:cxn modelId="{7F917E9F-88EA-4EE8-AF0B-715C4295FFEC}" type="presOf" srcId="{86C74F72-940F-4D68-AE08-F24D132580D1}" destId="{ED8F4311-02D6-4590-8454-BDA9BA987B71}" srcOrd="1" destOrd="0" presId="urn:microsoft.com/office/officeart/2005/8/layout/bProcess3"/>
    <dgm:cxn modelId="{A804B2A3-5E50-4CAC-AF7E-D5BF3F8BBEDB}" srcId="{4385ECBB-CCDA-4079-A5D4-74411460001D}" destId="{827FF8F6-BA73-48C8-9941-156A36991F8A}" srcOrd="3" destOrd="0" parTransId="{967CBB18-607F-4A8E-8CDC-9521D73E9BC5}" sibTransId="{82CA9403-0CAB-4E44-B28B-114BB534DA0A}"/>
    <dgm:cxn modelId="{16CB1BA4-2500-480E-8CA7-A6421D87EB37}" type="presOf" srcId="{82CA9403-0CAB-4E44-B28B-114BB534DA0A}" destId="{A80E9A9F-F34A-48F6-9632-C22195F63726}" srcOrd="0" destOrd="0" presId="urn:microsoft.com/office/officeart/2005/8/layout/bProcess3"/>
    <dgm:cxn modelId="{5054A2AF-FFAF-4391-89A9-626BD6078BDE}" type="presOf" srcId="{2C58057E-918F-456C-8494-8F9225988381}" destId="{C79AB912-3FF6-438A-A89A-D8F7F44D326F}" srcOrd="0" destOrd="0" presId="urn:microsoft.com/office/officeart/2005/8/layout/bProcess3"/>
    <dgm:cxn modelId="{C894A6B5-8371-4C36-B61F-361B3EFD8574}" type="presOf" srcId="{6E6233FE-9EA7-41DC-BA68-29CB16545582}" destId="{F0564A79-DAD0-4BD9-98F9-5A397212D62D}" srcOrd="1" destOrd="0" presId="urn:microsoft.com/office/officeart/2005/8/layout/bProcess3"/>
    <dgm:cxn modelId="{F55059B6-030B-49BA-88E7-D2B16E6DB9B5}" type="presOf" srcId="{A949EE03-51CD-444E-99FD-FAAD73935E1E}" destId="{DCC6F59C-02ED-4AF8-A035-9768A98EF03B}" srcOrd="0" destOrd="0" presId="urn:microsoft.com/office/officeart/2005/8/layout/bProcess3"/>
    <dgm:cxn modelId="{0018F5BF-61B3-4DAB-9BD7-065C733B5897}" type="presOf" srcId="{86C74F72-940F-4D68-AE08-F24D132580D1}" destId="{8C77E013-93CB-43F0-AD94-4A7D26565A6D}" srcOrd="0" destOrd="0" presId="urn:microsoft.com/office/officeart/2005/8/layout/bProcess3"/>
    <dgm:cxn modelId="{A00C65C6-45E2-4661-858F-7E297A042056}" srcId="{4385ECBB-CCDA-4079-A5D4-74411460001D}" destId="{8E55DB8A-5D2C-462C-BD08-41B92241886E}" srcOrd="4" destOrd="0" parTransId="{26DD579A-1876-41ED-8A6E-64531E440859}" sibTransId="{6E6233FE-9EA7-41DC-BA68-29CB16545582}"/>
    <dgm:cxn modelId="{69377EDF-C078-4AFA-BB77-C390910727D2}" srcId="{4385ECBB-CCDA-4079-A5D4-74411460001D}" destId="{63620177-FF05-4A01-93CC-D481D310B140}" srcOrd="1" destOrd="0" parTransId="{25E04281-9CCC-4148-A809-0DE03BE25E04}" sibTransId="{FC21CF09-EE92-4626-B7D2-961B8EA53F05}"/>
    <dgm:cxn modelId="{E2DAC5E1-16B1-44D3-BF44-AE474F6B1A58}" type="presOf" srcId="{FC21CF09-EE92-4626-B7D2-961B8EA53F05}" destId="{9C17140C-0C22-4063-AF6B-4EF690E70C93}" srcOrd="0" destOrd="0" presId="urn:microsoft.com/office/officeart/2005/8/layout/bProcess3"/>
    <dgm:cxn modelId="{E1779DED-F0BE-486D-9E40-BB165ED7067F}" type="presOf" srcId="{B593DBC2-9A40-4501-B8C4-839059F3E557}" destId="{519AE8D2-3B3E-40A5-9CFA-D30DCF25A287}" srcOrd="0" destOrd="0" presId="urn:microsoft.com/office/officeart/2005/8/layout/bProcess3"/>
    <dgm:cxn modelId="{0619B6ED-0D9C-4E49-9619-B419BE8C8B94}" srcId="{4385ECBB-CCDA-4079-A5D4-74411460001D}" destId="{B593DBC2-9A40-4501-B8C4-839059F3E557}" srcOrd="2" destOrd="0" parTransId="{4882FC2D-1666-40C3-9BAC-D9B13BD22818}" sibTransId="{2C58057E-918F-456C-8494-8F9225988381}"/>
    <dgm:cxn modelId="{C0EC72F9-1644-443D-A9D6-47617EA40EC8}" type="presOf" srcId="{4B774E0F-1372-44A6-A47F-28E31122FB48}" destId="{69C5350D-3557-4FE6-A006-D1E64EED4EC1}" srcOrd="0" destOrd="0" presId="urn:microsoft.com/office/officeart/2005/8/layout/bProcess3"/>
    <dgm:cxn modelId="{31002AB2-4F03-4BE4-A666-CFB9DBD4C236}" type="presParOf" srcId="{47541871-6762-4DAE-A0B3-9E64328FFB76}" destId="{7CB8F1BB-1B4D-4486-9587-951E9047D9EC}" srcOrd="0" destOrd="0" presId="urn:microsoft.com/office/officeart/2005/8/layout/bProcess3"/>
    <dgm:cxn modelId="{246C330A-36F2-4C9E-AE23-54E8FFACA021}" type="presParOf" srcId="{47541871-6762-4DAE-A0B3-9E64328FFB76}" destId="{8C77E013-93CB-43F0-AD94-4A7D26565A6D}" srcOrd="1" destOrd="0" presId="urn:microsoft.com/office/officeart/2005/8/layout/bProcess3"/>
    <dgm:cxn modelId="{F304B971-3DDE-491E-8AA1-DEDB40BBA16E}" type="presParOf" srcId="{8C77E013-93CB-43F0-AD94-4A7D26565A6D}" destId="{ED8F4311-02D6-4590-8454-BDA9BA987B71}" srcOrd="0" destOrd="0" presId="urn:microsoft.com/office/officeart/2005/8/layout/bProcess3"/>
    <dgm:cxn modelId="{88D845F4-262A-4395-B7AD-4FF3FE7665AB}" type="presParOf" srcId="{47541871-6762-4DAE-A0B3-9E64328FFB76}" destId="{F5833FD2-6401-4FDF-98FF-FEDECF4BFB53}" srcOrd="2" destOrd="0" presId="urn:microsoft.com/office/officeart/2005/8/layout/bProcess3"/>
    <dgm:cxn modelId="{22FE5EA1-F368-4613-A272-B28D297BBFC6}" type="presParOf" srcId="{47541871-6762-4DAE-A0B3-9E64328FFB76}" destId="{9C17140C-0C22-4063-AF6B-4EF690E70C93}" srcOrd="3" destOrd="0" presId="urn:microsoft.com/office/officeart/2005/8/layout/bProcess3"/>
    <dgm:cxn modelId="{B13C1D59-2C35-4661-8633-69FFDD3DBEF0}" type="presParOf" srcId="{9C17140C-0C22-4063-AF6B-4EF690E70C93}" destId="{49EDEC1C-6242-4492-A113-DA4B6810C891}" srcOrd="0" destOrd="0" presId="urn:microsoft.com/office/officeart/2005/8/layout/bProcess3"/>
    <dgm:cxn modelId="{311D2A98-1DCA-4C08-B8A9-636FFA411B03}" type="presParOf" srcId="{47541871-6762-4DAE-A0B3-9E64328FFB76}" destId="{519AE8D2-3B3E-40A5-9CFA-D30DCF25A287}" srcOrd="4" destOrd="0" presId="urn:microsoft.com/office/officeart/2005/8/layout/bProcess3"/>
    <dgm:cxn modelId="{FC1481E8-86D9-4D58-A481-500E9F203132}" type="presParOf" srcId="{47541871-6762-4DAE-A0B3-9E64328FFB76}" destId="{C79AB912-3FF6-438A-A89A-D8F7F44D326F}" srcOrd="5" destOrd="0" presId="urn:microsoft.com/office/officeart/2005/8/layout/bProcess3"/>
    <dgm:cxn modelId="{71953D2E-F711-400F-8648-085FD3A4FA46}" type="presParOf" srcId="{C79AB912-3FF6-438A-A89A-D8F7F44D326F}" destId="{FAD306A8-0E9D-4E88-BE6F-F200DFCA11A7}" srcOrd="0" destOrd="0" presId="urn:microsoft.com/office/officeart/2005/8/layout/bProcess3"/>
    <dgm:cxn modelId="{6032732E-2698-4B46-BB4B-BD4C4BA1FCC8}" type="presParOf" srcId="{47541871-6762-4DAE-A0B3-9E64328FFB76}" destId="{8A0D043F-D470-4631-94B2-CBAFA03D87BC}" srcOrd="6" destOrd="0" presId="urn:microsoft.com/office/officeart/2005/8/layout/bProcess3"/>
    <dgm:cxn modelId="{2116C587-41B7-4F3A-A5CE-5CB97DEDDC27}" type="presParOf" srcId="{47541871-6762-4DAE-A0B3-9E64328FFB76}" destId="{A80E9A9F-F34A-48F6-9632-C22195F63726}" srcOrd="7" destOrd="0" presId="urn:microsoft.com/office/officeart/2005/8/layout/bProcess3"/>
    <dgm:cxn modelId="{6F029B19-2C7B-4E3B-A25E-C65B95F2945D}" type="presParOf" srcId="{A80E9A9F-F34A-48F6-9632-C22195F63726}" destId="{23B07350-D07A-42F9-94C5-2D5E0A0CD2B7}" srcOrd="0" destOrd="0" presId="urn:microsoft.com/office/officeart/2005/8/layout/bProcess3"/>
    <dgm:cxn modelId="{BE9BB17A-F093-4183-974C-B9E339063AB2}" type="presParOf" srcId="{47541871-6762-4DAE-A0B3-9E64328FFB76}" destId="{8FAFD52B-D4F1-4A69-B1FF-F07DF836461A}" srcOrd="8" destOrd="0" presId="urn:microsoft.com/office/officeart/2005/8/layout/bProcess3"/>
    <dgm:cxn modelId="{0B227DAC-29F3-4797-BF6F-EF63061493BE}" type="presParOf" srcId="{47541871-6762-4DAE-A0B3-9E64328FFB76}" destId="{3A868C67-5BD8-4516-8AD1-4852D6D234BA}" srcOrd="9" destOrd="0" presId="urn:microsoft.com/office/officeart/2005/8/layout/bProcess3"/>
    <dgm:cxn modelId="{47F9574B-639C-4989-BFAD-FFD55C108C8C}" type="presParOf" srcId="{3A868C67-5BD8-4516-8AD1-4852D6D234BA}" destId="{F0564A79-DAD0-4BD9-98F9-5A397212D62D}" srcOrd="0" destOrd="0" presId="urn:microsoft.com/office/officeart/2005/8/layout/bProcess3"/>
    <dgm:cxn modelId="{7B6B2E90-9036-4FE4-9D51-BA769D631A90}" type="presParOf" srcId="{47541871-6762-4DAE-A0B3-9E64328FFB76}" destId="{1AB912F4-3B15-442C-993E-0081F6F4053E}" srcOrd="10" destOrd="0" presId="urn:microsoft.com/office/officeart/2005/8/layout/bProcess3"/>
    <dgm:cxn modelId="{3E49E732-ABB6-4762-AE50-2D9157003A0C}" type="presParOf" srcId="{47541871-6762-4DAE-A0B3-9E64328FFB76}" destId="{69C5350D-3557-4FE6-A006-D1E64EED4EC1}" srcOrd="11" destOrd="0" presId="urn:microsoft.com/office/officeart/2005/8/layout/bProcess3"/>
    <dgm:cxn modelId="{66673363-053B-4926-9940-64EC1D48C5A1}" type="presParOf" srcId="{69C5350D-3557-4FE6-A006-D1E64EED4EC1}" destId="{2AC70B79-D77F-4E47-BA61-7BF793E33CB9}" srcOrd="0" destOrd="0" presId="urn:microsoft.com/office/officeart/2005/8/layout/bProcess3"/>
    <dgm:cxn modelId="{C56D76C2-E09E-449B-BCF8-67511C31554D}" type="presParOf" srcId="{47541871-6762-4DAE-A0B3-9E64328FFB76}" destId="{DCC6F59C-02ED-4AF8-A035-9768A98EF03B}" srcOrd="12"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A40A5C-BF55-4636-AB49-CB81E1A3AD9F}">
      <dsp:nvSpPr>
        <dsp:cNvPr id="0" name=""/>
        <dsp:cNvSpPr/>
      </dsp:nvSpPr>
      <dsp:spPr>
        <a:xfrm>
          <a:off x="1333778" y="794656"/>
          <a:ext cx="275413" cy="91440"/>
        </a:xfrm>
        <a:custGeom>
          <a:avLst/>
          <a:gdLst/>
          <a:ahLst/>
          <a:cxnLst/>
          <a:rect l="0" t="0" r="0" b="0"/>
          <a:pathLst>
            <a:path>
              <a:moveTo>
                <a:pt x="0" y="45720"/>
              </a:moveTo>
              <a:lnTo>
                <a:pt x="27541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1463835" y="838846"/>
        <a:ext cx="15300" cy="3060"/>
      </dsp:txXfrm>
    </dsp:sp>
    <dsp:sp modelId="{35DADC9F-BEB0-45EE-8801-FDC5E7D16C5A}">
      <dsp:nvSpPr>
        <dsp:cNvPr id="0" name=""/>
        <dsp:cNvSpPr/>
      </dsp:nvSpPr>
      <dsp:spPr>
        <a:xfrm>
          <a:off x="5083" y="441227"/>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Arial" panose="020B0604020202020204" pitchFamily="34" charset="0"/>
              <a:cs typeface="Arial" panose="020B0604020202020204" pitchFamily="34" charset="0"/>
            </a:rPr>
            <a:t>Self Help Africa</a:t>
          </a:r>
        </a:p>
      </dsp:txBody>
      <dsp:txXfrm>
        <a:off x="5083" y="441227"/>
        <a:ext cx="1330495" cy="798297"/>
      </dsp:txXfrm>
    </dsp:sp>
    <dsp:sp modelId="{432805B4-4731-4AB8-A674-3CCB2218FB9C}">
      <dsp:nvSpPr>
        <dsp:cNvPr id="0" name=""/>
        <dsp:cNvSpPr/>
      </dsp:nvSpPr>
      <dsp:spPr>
        <a:xfrm>
          <a:off x="2970288" y="794656"/>
          <a:ext cx="275413" cy="91440"/>
        </a:xfrm>
        <a:custGeom>
          <a:avLst/>
          <a:gdLst/>
          <a:ahLst/>
          <a:cxnLst/>
          <a:rect l="0" t="0" r="0" b="0"/>
          <a:pathLst>
            <a:path>
              <a:moveTo>
                <a:pt x="0" y="45720"/>
              </a:moveTo>
              <a:lnTo>
                <a:pt x="27541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3100344" y="838846"/>
        <a:ext cx="15300" cy="3060"/>
      </dsp:txXfrm>
    </dsp:sp>
    <dsp:sp modelId="{298ACFCA-57CB-4B01-A88D-1FB788C245FC}">
      <dsp:nvSpPr>
        <dsp:cNvPr id="0" name=""/>
        <dsp:cNvSpPr/>
      </dsp:nvSpPr>
      <dsp:spPr>
        <a:xfrm>
          <a:off x="1641592" y="441227"/>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Arial" panose="020B0604020202020204" pitchFamily="34" charset="0"/>
              <a:cs typeface="Arial" panose="020B0604020202020204" pitchFamily="34" charset="0"/>
            </a:rPr>
            <a:t>AgriFI Kenya Challenge Fund</a:t>
          </a:r>
        </a:p>
      </dsp:txBody>
      <dsp:txXfrm>
        <a:off x="1641592" y="441227"/>
        <a:ext cx="1330495" cy="798297"/>
      </dsp:txXfrm>
    </dsp:sp>
    <dsp:sp modelId="{26D0CD2D-FA93-43A6-A1E5-BE3BAD81424C}">
      <dsp:nvSpPr>
        <dsp:cNvPr id="0" name=""/>
        <dsp:cNvSpPr/>
      </dsp:nvSpPr>
      <dsp:spPr>
        <a:xfrm>
          <a:off x="4606797" y="794656"/>
          <a:ext cx="275413" cy="91440"/>
        </a:xfrm>
        <a:custGeom>
          <a:avLst/>
          <a:gdLst/>
          <a:ahLst/>
          <a:cxnLst/>
          <a:rect l="0" t="0" r="0" b="0"/>
          <a:pathLst>
            <a:path>
              <a:moveTo>
                <a:pt x="0" y="45720"/>
              </a:moveTo>
              <a:lnTo>
                <a:pt x="27541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4736854" y="838846"/>
        <a:ext cx="15300" cy="3060"/>
      </dsp:txXfrm>
    </dsp:sp>
    <dsp:sp modelId="{68B9826C-3B14-4F30-9ADD-F230EFD3B9E2}">
      <dsp:nvSpPr>
        <dsp:cNvPr id="0" name=""/>
        <dsp:cNvSpPr/>
      </dsp:nvSpPr>
      <dsp:spPr>
        <a:xfrm>
          <a:off x="3278102" y="441227"/>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a:latin typeface="Arial" panose="020B0604020202020204" pitchFamily="34" charset="0"/>
              <a:cs typeface="Arial" panose="020B0604020202020204" pitchFamily="34" charset="0"/>
            </a:rPr>
            <a:t>Challenge Fund Partners</a:t>
          </a:r>
          <a:endParaRPr lang="en-US" sz="1200" b="1" kern="1200" dirty="0">
            <a:latin typeface="Arial" panose="020B0604020202020204" pitchFamily="34" charset="0"/>
            <a:cs typeface="Arial" panose="020B0604020202020204" pitchFamily="34" charset="0"/>
          </a:endParaRPr>
        </a:p>
      </dsp:txBody>
      <dsp:txXfrm>
        <a:off x="3278102" y="441227"/>
        <a:ext cx="1330495" cy="798297"/>
      </dsp:txXfrm>
    </dsp:sp>
    <dsp:sp modelId="{DD2F247B-4C69-4621-9127-710F16B9C818}">
      <dsp:nvSpPr>
        <dsp:cNvPr id="0" name=""/>
        <dsp:cNvSpPr/>
      </dsp:nvSpPr>
      <dsp:spPr>
        <a:xfrm>
          <a:off x="6243307" y="794656"/>
          <a:ext cx="275413" cy="91440"/>
        </a:xfrm>
        <a:custGeom>
          <a:avLst/>
          <a:gdLst/>
          <a:ahLst/>
          <a:cxnLst/>
          <a:rect l="0" t="0" r="0" b="0"/>
          <a:pathLst>
            <a:path>
              <a:moveTo>
                <a:pt x="0" y="45720"/>
              </a:moveTo>
              <a:lnTo>
                <a:pt x="27541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6373363" y="838846"/>
        <a:ext cx="15300" cy="3060"/>
      </dsp:txXfrm>
    </dsp:sp>
    <dsp:sp modelId="{83B5DC90-8598-442C-8EE3-410DD3FD795A}">
      <dsp:nvSpPr>
        <dsp:cNvPr id="0" name=""/>
        <dsp:cNvSpPr/>
      </dsp:nvSpPr>
      <dsp:spPr>
        <a:xfrm>
          <a:off x="4914611" y="441227"/>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a:latin typeface="Arial" panose="020B0604020202020204" pitchFamily="34" charset="0"/>
              <a:cs typeface="Arial" panose="020B0604020202020204" pitchFamily="34" charset="0"/>
            </a:rPr>
            <a:t>Expected Results</a:t>
          </a:r>
          <a:endParaRPr lang="en-US" sz="1200" b="1" kern="1200" dirty="0">
            <a:latin typeface="Arial" panose="020B0604020202020204" pitchFamily="34" charset="0"/>
            <a:cs typeface="Arial" panose="020B0604020202020204" pitchFamily="34" charset="0"/>
          </a:endParaRPr>
        </a:p>
      </dsp:txBody>
      <dsp:txXfrm>
        <a:off x="4914611" y="441227"/>
        <a:ext cx="1330495" cy="798297"/>
      </dsp:txXfrm>
    </dsp:sp>
    <dsp:sp modelId="{24EDC278-A36A-411C-8A90-70E0527792C1}">
      <dsp:nvSpPr>
        <dsp:cNvPr id="0" name=""/>
        <dsp:cNvSpPr/>
      </dsp:nvSpPr>
      <dsp:spPr>
        <a:xfrm>
          <a:off x="670330" y="1237724"/>
          <a:ext cx="6546038" cy="275413"/>
        </a:xfrm>
        <a:custGeom>
          <a:avLst/>
          <a:gdLst/>
          <a:ahLst/>
          <a:cxnLst/>
          <a:rect l="0" t="0" r="0" b="0"/>
          <a:pathLst>
            <a:path>
              <a:moveTo>
                <a:pt x="6546038" y="0"/>
              </a:moveTo>
              <a:lnTo>
                <a:pt x="6546038" y="154806"/>
              </a:lnTo>
              <a:lnTo>
                <a:pt x="0" y="154806"/>
              </a:lnTo>
              <a:lnTo>
                <a:pt x="0" y="275413"/>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3779520" y="1373901"/>
        <a:ext cx="327659" cy="3060"/>
      </dsp:txXfrm>
    </dsp:sp>
    <dsp:sp modelId="{469F5B1C-571C-4276-A5C8-326CB5BEA57F}">
      <dsp:nvSpPr>
        <dsp:cNvPr id="0" name=""/>
        <dsp:cNvSpPr/>
      </dsp:nvSpPr>
      <dsp:spPr>
        <a:xfrm>
          <a:off x="6551121" y="441227"/>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a:latin typeface="Arial" panose="020B0604020202020204" pitchFamily="34" charset="0"/>
              <a:cs typeface="Arial" panose="020B0604020202020204" pitchFamily="34" charset="0"/>
            </a:rPr>
            <a:t>Nature of Support</a:t>
          </a:r>
          <a:endParaRPr lang="en-US" sz="1200" b="1" kern="1200" dirty="0">
            <a:latin typeface="Arial" panose="020B0604020202020204" pitchFamily="34" charset="0"/>
            <a:cs typeface="Arial" panose="020B0604020202020204" pitchFamily="34" charset="0"/>
          </a:endParaRPr>
        </a:p>
      </dsp:txBody>
      <dsp:txXfrm>
        <a:off x="6551121" y="441227"/>
        <a:ext cx="1330495" cy="798297"/>
      </dsp:txXfrm>
    </dsp:sp>
    <dsp:sp modelId="{C653D175-060C-4085-81D1-054A9326B543}">
      <dsp:nvSpPr>
        <dsp:cNvPr id="0" name=""/>
        <dsp:cNvSpPr/>
      </dsp:nvSpPr>
      <dsp:spPr>
        <a:xfrm>
          <a:off x="1333778" y="1898967"/>
          <a:ext cx="275413" cy="91440"/>
        </a:xfrm>
        <a:custGeom>
          <a:avLst/>
          <a:gdLst/>
          <a:ahLst/>
          <a:cxnLst/>
          <a:rect l="0" t="0" r="0" b="0"/>
          <a:pathLst>
            <a:path>
              <a:moveTo>
                <a:pt x="0" y="45720"/>
              </a:moveTo>
              <a:lnTo>
                <a:pt x="27541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1463835" y="1943157"/>
        <a:ext cx="15300" cy="3060"/>
      </dsp:txXfrm>
    </dsp:sp>
    <dsp:sp modelId="{EFFFA5CB-9622-4DE7-B232-44D1E71E78F3}">
      <dsp:nvSpPr>
        <dsp:cNvPr id="0" name=""/>
        <dsp:cNvSpPr/>
      </dsp:nvSpPr>
      <dsp:spPr>
        <a:xfrm>
          <a:off x="5083" y="1545538"/>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a:latin typeface="Arial" panose="020B0604020202020204" pitchFamily="34" charset="0"/>
              <a:cs typeface="Arial" panose="020B0604020202020204" pitchFamily="34" charset="0"/>
            </a:rPr>
            <a:t>Eligible Actions </a:t>
          </a:r>
          <a:endParaRPr lang="en-US" sz="1200" b="1" kern="1200" dirty="0">
            <a:latin typeface="Arial" panose="020B0604020202020204" pitchFamily="34" charset="0"/>
            <a:cs typeface="Arial" panose="020B0604020202020204" pitchFamily="34" charset="0"/>
          </a:endParaRPr>
        </a:p>
      </dsp:txBody>
      <dsp:txXfrm>
        <a:off x="5083" y="1545538"/>
        <a:ext cx="1330495" cy="798297"/>
      </dsp:txXfrm>
    </dsp:sp>
    <dsp:sp modelId="{D866C22E-19C0-436E-A85D-19184B96B1BE}">
      <dsp:nvSpPr>
        <dsp:cNvPr id="0" name=""/>
        <dsp:cNvSpPr/>
      </dsp:nvSpPr>
      <dsp:spPr>
        <a:xfrm>
          <a:off x="2970288" y="1898967"/>
          <a:ext cx="275413" cy="91440"/>
        </a:xfrm>
        <a:custGeom>
          <a:avLst/>
          <a:gdLst/>
          <a:ahLst/>
          <a:cxnLst/>
          <a:rect l="0" t="0" r="0" b="0"/>
          <a:pathLst>
            <a:path>
              <a:moveTo>
                <a:pt x="0" y="45720"/>
              </a:moveTo>
              <a:lnTo>
                <a:pt x="27541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3100344" y="1943157"/>
        <a:ext cx="15300" cy="3060"/>
      </dsp:txXfrm>
    </dsp:sp>
    <dsp:sp modelId="{B8B1377E-3733-416B-8E97-0D112AB6148C}">
      <dsp:nvSpPr>
        <dsp:cNvPr id="0" name=""/>
        <dsp:cNvSpPr/>
      </dsp:nvSpPr>
      <dsp:spPr>
        <a:xfrm>
          <a:off x="1641592" y="1545538"/>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a:latin typeface="Arial" panose="020B0604020202020204" pitchFamily="34" charset="0"/>
              <a:cs typeface="Arial" panose="020B0604020202020204" pitchFamily="34" charset="0"/>
            </a:rPr>
            <a:t>Who is eligible </a:t>
          </a:r>
          <a:endParaRPr lang="en-US" sz="1200" b="1" kern="1200" dirty="0">
            <a:latin typeface="Arial" panose="020B0604020202020204" pitchFamily="34" charset="0"/>
            <a:cs typeface="Arial" panose="020B0604020202020204" pitchFamily="34" charset="0"/>
          </a:endParaRPr>
        </a:p>
      </dsp:txBody>
      <dsp:txXfrm>
        <a:off x="1641592" y="1545538"/>
        <a:ext cx="1330495" cy="798297"/>
      </dsp:txXfrm>
    </dsp:sp>
    <dsp:sp modelId="{4EF34236-657E-4F30-A7E1-31C96694DA39}">
      <dsp:nvSpPr>
        <dsp:cNvPr id="0" name=""/>
        <dsp:cNvSpPr/>
      </dsp:nvSpPr>
      <dsp:spPr>
        <a:xfrm>
          <a:off x="4606797" y="1898967"/>
          <a:ext cx="275413" cy="91440"/>
        </a:xfrm>
        <a:custGeom>
          <a:avLst/>
          <a:gdLst/>
          <a:ahLst/>
          <a:cxnLst/>
          <a:rect l="0" t="0" r="0" b="0"/>
          <a:pathLst>
            <a:path>
              <a:moveTo>
                <a:pt x="0" y="45720"/>
              </a:moveTo>
              <a:lnTo>
                <a:pt x="27541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4736854" y="1943157"/>
        <a:ext cx="15300" cy="3060"/>
      </dsp:txXfrm>
    </dsp:sp>
    <dsp:sp modelId="{8D845F55-3214-42D1-88F1-6B0BDF4354EF}">
      <dsp:nvSpPr>
        <dsp:cNvPr id="0" name=""/>
        <dsp:cNvSpPr/>
      </dsp:nvSpPr>
      <dsp:spPr>
        <a:xfrm>
          <a:off x="3278102" y="1545538"/>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a:latin typeface="Arial" panose="020B0604020202020204" pitchFamily="34" charset="0"/>
              <a:cs typeface="Arial" panose="020B0604020202020204" pitchFamily="34" charset="0"/>
            </a:rPr>
            <a:t>Financial Support Highlights</a:t>
          </a:r>
          <a:endParaRPr lang="en-US" sz="1200" b="1" kern="1200" dirty="0">
            <a:latin typeface="Arial" panose="020B0604020202020204" pitchFamily="34" charset="0"/>
            <a:cs typeface="Arial" panose="020B0604020202020204" pitchFamily="34" charset="0"/>
          </a:endParaRPr>
        </a:p>
      </dsp:txBody>
      <dsp:txXfrm>
        <a:off x="3278102" y="1545538"/>
        <a:ext cx="1330495" cy="798297"/>
      </dsp:txXfrm>
    </dsp:sp>
    <dsp:sp modelId="{D90DA929-195A-4E17-8E9E-538303C89302}">
      <dsp:nvSpPr>
        <dsp:cNvPr id="0" name=""/>
        <dsp:cNvSpPr/>
      </dsp:nvSpPr>
      <dsp:spPr>
        <a:xfrm>
          <a:off x="6243307" y="1898967"/>
          <a:ext cx="275413" cy="91440"/>
        </a:xfrm>
        <a:custGeom>
          <a:avLst/>
          <a:gdLst/>
          <a:ahLst/>
          <a:cxnLst/>
          <a:rect l="0" t="0" r="0" b="0"/>
          <a:pathLst>
            <a:path>
              <a:moveTo>
                <a:pt x="0" y="45720"/>
              </a:moveTo>
              <a:lnTo>
                <a:pt x="27541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6373363" y="1943157"/>
        <a:ext cx="15300" cy="3060"/>
      </dsp:txXfrm>
    </dsp:sp>
    <dsp:sp modelId="{B67F874A-7E5F-4533-867D-C52255374D9D}">
      <dsp:nvSpPr>
        <dsp:cNvPr id="0" name=""/>
        <dsp:cNvSpPr/>
      </dsp:nvSpPr>
      <dsp:spPr>
        <a:xfrm>
          <a:off x="4914611" y="1545538"/>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a:latin typeface="Arial" panose="020B0604020202020204" pitchFamily="34" charset="0"/>
              <a:cs typeface="Arial" panose="020B0604020202020204" pitchFamily="34" charset="0"/>
            </a:rPr>
            <a:t>Match Funding</a:t>
          </a:r>
          <a:endParaRPr lang="en-US" sz="1200" b="1" kern="1200" dirty="0">
            <a:latin typeface="Arial" panose="020B0604020202020204" pitchFamily="34" charset="0"/>
            <a:cs typeface="Arial" panose="020B0604020202020204" pitchFamily="34" charset="0"/>
          </a:endParaRPr>
        </a:p>
      </dsp:txBody>
      <dsp:txXfrm>
        <a:off x="4914611" y="1545538"/>
        <a:ext cx="1330495" cy="798297"/>
      </dsp:txXfrm>
    </dsp:sp>
    <dsp:sp modelId="{F43EDCC7-B24E-48FB-9F0C-E4EB9EF13DDD}">
      <dsp:nvSpPr>
        <dsp:cNvPr id="0" name=""/>
        <dsp:cNvSpPr/>
      </dsp:nvSpPr>
      <dsp:spPr>
        <a:xfrm>
          <a:off x="670330" y="2342036"/>
          <a:ext cx="6546038" cy="275413"/>
        </a:xfrm>
        <a:custGeom>
          <a:avLst/>
          <a:gdLst/>
          <a:ahLst/>
          <a:cxnLst/>
          <a:rect l="0" t="0" r="0" b="0"/>
          <a:pathLst>
            <a:path>
              <a:moveTo>
                <a:pt x="6546038" y="0"/>
              </a:moveTo>
              <a:lnTo>
                <a:pt x="6546038" y="154806"/>
              </a:lnTo>
              <a:lnTo>
                <a:pt x="0" y="154806"/>
              </a:lnTo>
              <a:lnTo>
                <a:pt x="0" y="275413"/>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3779520" y="2478213"/>
        <a:ext cx="327659" cy="3060"/>
      </dsp:txXfrm>
    </dsp:sp>
    <dsp:sp modelId="{A970A9B2-2E04-4D68-A9E8-83BA0AC09A05}">
      <dsp:nvSpPr>
        <dsp:cNvPr id="0" name=""/>
        <dsp:cNvSpPr/>
      </dsp:nvSpPr>
      <dsp:spPr>
        <a:xfrm>
          <a:off x="6551121" y="1545538"/>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Arial" panose="020B0604020202020204" pitchFamily="34" charset="0"/>
              <a:cs typeface="Arial" panose="020B0604020202020204" pitchFamily="34" charset="0"/>
            </a:rPr>
            <a:t>Eligible costs</a:t>
          </a:r>
        </a:p>
      </dsp:txBody>
      <dsp:txXfrm>
        <a:off x="6551121" y="1545538"/>
        <a:ext cx="1330495" cy="798297"/>
      </dsp:txXfrm>
    </dsp:sp>
    <dsp:sp modelId="{940341BE-A5F3-471A-B636-CE762FBD6D3E}">
      <dsp:nvSpPr>
        <dsp:cNvPr id="0" name=""/>
        <dsp:cNvSpPr/>
      </dsp:nvSpPr>
      <dsp:spPr>
        <a:xfrm>
          <a:off x="1333778" y="3003278"/>
          <a:ext cx="275413" cy="91440"/>
        </a:xfrm>
        <a:custGeom>
          <a:avLst/>
          <a:gdLst/>
          <a:ahLst/>
          <a:cxnLst/>
          <a:rect l="0" t="0" r="0" b="0"/>
          <a:pathLst>
            <a:path>
              <a:moveTo>
                <a:pt x="0" y="45720"/>
              </a:moveTo>
              <a:lnTo>
                <a:pt x="27541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1463835" y="3047468"/>
        <a:ext cx="15300" cy="3060"/>
      </dsp:txXfrm>
    </dsp:sp>
    <dsp:sp modelId="{AB5F900B-C6A1-46AF-81CA-FAEB8D9B3B20}">
      <dsp:nvSpPr>
        <dsp:cNvPr id="0" name=""/>
        <dsp:cNvSpPr/>
      </dsp:nvSpPr>
      <dsp:spPr>
        <a:xfrm>
          <a:off x="5083" y="2649850"/>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a:latin typeface="Arial" panose="020B0604020202020204" pitchFamily="34" charset="0"/>
              <a:cs typeface="Arial" panose="020B0604020202020204" pitchFamily="34" charset="0"/>
            </a:rPr>
            <a:t>Fund Process</a:t>
          </a:r>
          <a:endParaRPr lang="en-US" sz="1200" b="1" kern="1200" dirty="0">
            <a:latin typeface="Arial" panose="020B0604020202020204" pitchFamily="34" charset="0"/>
            <a:cs typeface="Arial" panose="020B0604020202020204" pitchFamily="34" charset="0"/>
          </a:endParaRPr>
        </a:p>
      </dsp:txBody>
      <dsp:txXfrm>
        <a:off x="5083" y="2649850"/>
        <a:ext cx="1330495" cy="798297"/>
      </dsp:txXfrm>
    </dsp:sp>
    <dsp:sp modelId="{2C2DF8AF-BD93-4D41-90CE-EC42BF995709}">
      <dsp:nvSpPr>
        <dsp:cNvPr id="0" name=""/>
        <dsp:cNvSpPr/>
      </dsp:nvSpPr>
      <dsp:spPr>
        <a:xfrm>
          <a:off x="2970288" y="3003278"/>
          <a:ext cx="275413" cy="91440"/>
        </a:xfrm>
        <a:custGeom>
          <a:avLst/>
          <a:gdLst/>
          <a:ahLst/>
          <a:cxnLst/>
          <a:rect l="0" t="0" r="0" b="0"/>
          <a:pathLst>
            <a:path>
              <a:moveTo>
                <a:pt x="0" y="45720"/>
              </a:moveTo>
              <a:lnTo>
                <a:pt x="27541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3100344" y="3047468"/>
        <a:ext cx="15300" cy="3060"/>
      </dsp:txXfrm>
    </dsp:sp>
    <dsp:sp modelId="{3A6FD97A-C3E7-4E2A-A2E3-B96A7E7EC8E0}">
      <dsp:nvSpPr>
        <dsp:cNvPr id="0" name=""/>
        <dsp:cNvSpPr/>
      </dsp:nvSpPr>
      <dsp:spPr>
        <a:xfrm>
          <a:off x="1641592" y="2649850"/>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Arial" panose="020B0604020202020204" pitchFamily="34" charset="0"/>
              <a:cs typeface="Arial" panose="020B0604020202020204" pitchFamily="34" charset="0"/>
            </a:rPr>
            <a:t>Concept Notes Assessment Criteria </a:t>
          </a:r>
        </a:p>
      </dsp:txBody>
      <dsp:txXfrm>
        <a:off x="1641592" y="2649850"/>
        <a:ext cx="1330495" cy="798297"/>
      </dsp:txXfrm>
    </dsp:sp>
    <dsp:sp modelId="{EFA98F0C-BAFC-4480-BE63-A6CACC25DD0E}">
      <dsp:nvSpPr>
        <dsp:cNvPr id="0" name=""/>
        <dsp:cNvSpPr/>
      </dsp:nvSpPr>
      <dsp:spPr>
        <a:xfrm>
          <a:off x="3278102" y="2649850"/>
          <a:ext cx="1330495" cy="798297"/>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Arial" panose="020B0604020202020204" pitchFamily="34" charset="0"/>
              <a:cs typeface="Arial" panose="020B0604020202020204" pitchFamily="34" charset="0"/>
            </a:rPr>
            <a:t>Application Process</a:t>
          </a:r>
        </a:p>
      </dsp:txBody>
      <dsp:txXfrm>
        <a:off x="3278102" y="2649850"/>
        <a:ext cx="1330495" cy="7982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AF4A5-6A2A-4A39-9140-F51DA2A1888D}">
      <dsp:nvSpPr>
        <dsp:cNvPr id="0" name=""/>
        <dsp:cNvSpPr/>
      </dsp:nvSpPr>
      <dsp:spPr>
        <a:xfrm>
          <a:off x="325261" y="152681"/>
          <a:ext cx="2307694" cy="1371937"/>
        </a:xfrm>
        <a:prstGeom prst="round2SameRect">
          <a:avLst>
            <a:gd name="adj1" fmla="val 8000"/>
            <a:gd name="adj2" fmla="val 0"/>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68580" rIns="22860" bIns="22860" numCol="1" spcCol="1270" anchor="t" anchorCtr="0">
          <a:noAutofit/>
        </a:bodyPr>
        <a:lstStyle/>
        <a:p>
          <a:pPr marL="171450" lvl="1" indent="-171450" algn="l" defTabSz="800100">
            <a:lnSpc>
              <a:spcPct val="90000"/>
            </a:lnSpc>
            <a:spcBef>
              <a:spcPct val="0"/>
            </a:spcBef>
            <a:spcAft>
              <a:spcPct val="15000"/>
            </a:spcAft>
            <a:buChar char="•"/>
          </a:pPr>
          <a:r>
            <a:rPr lang="en-US" sz="1800" b="0" kern="1200" dirty="0">
              <a:latin typeface="Arial" panose="020B0604020202020204" pitchFamily="34" charset="0"/>
              <a:cs typeface="Arial" panose="020B0604020202020204" pitchFamily="34" charset="0"/>
            </a:rPr>
            <a:t>International non-governmental organization</a:t>
          </a:r>
        </a:p>
      </dsp:txBody>
      <dsp:txXfrm>
        <a:off x="357407" y="184827"/>
        <a:ext cx="2243402" cy="1339791"/>
      </dsp:txXfrm>
    </dsp:sp>
    <dsp:sp modelId="{85516643-1C9C-41CE-A33B-ED8A0BBB17A3}">
      <dsp:nvSpPr>
        <dsp:cNvPr id="0" name=""/>
        <dsp:cNvSpPr/>
      </dsp:nvSpPr>
      <dsp:spPr>
        <a:xfrm>
          <a:off x="158584" y="1263079"/>
          <a:ext cx="2835606" cy="816425"/>
        </a:xfrm>
        <a:prstGeom prst="rect">
          <a:avLst/>
        </a:prstGeom>
        <a:solidFill>
          <a:srgbClr val="8CC54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Black" panose="020B0A04020102020204" pitchFamily="34" charset="0"/>
            </a:rPr>
            <a:t>We are</a:t>
          </a:r>
        </a:p>
      </dsp:txBody>
      <dsp:txXfrm>
        <a:off x="158584" y="1263079"/>
        <a:ext cx="1996906" cy="816425"/>
      </dsp:txXfrm>
    </dsp:sp>
    <dsp:sp modelId="{22FAD43A-63D2-48A3-87FA-DD6A280EED16}">
      <dsp:nvSpPr>
        <dsp:cNvPr id="0" name=""/>
        <dsp:cNvSpPr/>
      </dsp:nvSpPr>
      <dsp:spPr>
        <a:xfrm>
          <a:off x="2003719" y="1333242"/>
          <a:ext cx="643257" cy="643257"/>
        </a:xfrm>
        <a:prstGeom prst="ellipse">
          <a:avLst/>
        </a:prstGeom>
        <a:solidFill>
          <a:srgbClr val="8CC54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06565488-E16B-4A52-8312-598477CA6BAC}">
      <dsp:nvSpPr>
        <dsp:cNvPr id="0" name=""/>
        <dsp:cNvSpPr/>
      </dsp:nvSpPr>
      <dsp:spPr>
        <a:xfrm>
          <a:off x="334395" y="2384412"/>
          <a:ext cx="2483984" cy="1393846"/>
        </a:xfrm>
        <a:prstGeom prst="round2SameRect">
          <a:avLst>
            <a:gd name="adj1" fmla="val 8000"/>
            <a:gd name="adj2" fmla="val 0"/>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68580" rIns="22860" bIns="22860" numCol="1" spcCol="1270" anchor="t" anchorCtr="0">
          <a:noAutofit/>
        </a:bodyPr>
        <a:lstStyle/>
        <a:p>
          <a:pPr marL="171450" lvl="1" indent="-171450" algn="l" defTabSz="800100">
            <a:lnSpc>
              <a:spcPct val="90000"/>
            </a:lnSpc>
            <a:spcBef>
              <a:spcPct val="0"/>
            </a:spcBef>
            <a:spcAft>
              <a:spcPct val="15000"/>
            </a:spcAft>
            <a:buChar char="•"/>
          </a:pPr>
          <a:r>
            <a:rPr lang="en-US" sz="1800" b="0" kern="1200" dirty="0">
              <a:latin typeface="Arial" panose="020B0604020202020204" pitchFamily="34" charset="0"/>
              <a:cs typeface="Arial" panose="020B0604020202020204" pitchFamily="34" charset="0"/>
            </a:rPr>
            <a:t>Headquartered in Dublin, Ireland</a:t>
          </a:r>
        </a:p>
        <a:p>
          <a:pPr marL="171450" lvl="1" indent="-171450" algn="l" defTabSz="800100">
            <a:lnSpc>
              <a:spcPct val="90000"/>
            </a:lnSpc>
            <a:spcBef>
              <a:spcPct val="0"/>
            </a:spcBef>
            <a:spcAft>
              <a:spcPct val="15000"/>
            </a:spcAft>
            <a:buChar char="•"/>
          </a:pPr>
          <a:r>
            <a:rPr lang="en-US" sz="1800" b="0" kern="1200" dirty="0">
              <a:latin typeface="Arial" panose="020B0604020202020204" pitchFamily="34" charset="0"/>
              <a:cs typeface="Arial" panose="020B0604020202020204" pitchFamily="34" charset="0"/>
            </a:rPr>
            <a:t>Work in 9 countries in Africa</a:t>
          </a:r>
        </a:p>
      </dsp:txBody>
      <dsp:txXfrm>
        <a:off x="367054" y="2417071"/>
        <a:ext cx="2418666" cy="1361187"/>
      </dsp:txXfrm>
    </dsp:sp>
    <dsp:sp modelId="{CB296E0D-9309-4631-8BF7-28ED572729FF}">
      <dsp:nvSpPr>
        <dsp:cNvPr id="0" name=""/>
        <dsp:cNvSpPr/>
      </dsp:nvSpPr>
      <dsp:spPr>
        <a:xfrm>
          <a:off x="177937" y="3778515"/>
          <a:ext cx="2796901" cy="662447"/>
        </a:xfrm>
        <a:prstGeom prst="rect">
          <a:avLst/>
        </a:prstGeom>
        <a:solidFill>
          <a:srgbClr val="D58B29"/>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Black" panose="020B0A04020102020204" pitchFamily="34" charset="0"/>
            </a:rPr>
            <a:t>Where we work</a:t>
          </a:r>
        </a:p>
      </dsp:txBody>
      <dsp:txXfrm>
        <a:off x="177937" y="3778515"/>
        <a:ext cx="1969648" cy="662447"/>
      </dsp:txXfrm>
    </dsp:sp>
    <dsp:sp modelId="{CE3141CD-1713-4321-BFF7-17EFADE9A536}">
      <dsp:nvSpPr>
        <dsp:cNvPr id="0" name=""/>
        <dsp:cNvSpPr/>
      </dsp:nvSpPr>
      <dsp:spPr>
        <a:xfrm>
          <a:off x="2217229" y="3801723"/>
          <a:ext cx="643257" cy="643257"/>
        </a:xfrm>
        <a:prstGeom prst="ellipse">
          <a:avLst/>
        </a:prstGeom>
        <a:solidFill>
          <a:srgbClr val="D58B29">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406D6-40B7-404E-955F-73894EC54278}">
      <dsp:nvSpPr>
        <dsp:cNvPr id="0" name=""/>
        <dsp:cNvSpPr/>
      </dsp:nvSpPr>
      <dsp:spPr>
        <a:xfrm>
          <a:off x="0" y="186344"/>
          <a:ext cx="6898512" cy="453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FDE24A6-1FF7-4C6A-87D3-93A56299EA16}">
      <dsp:nvSpPr>
        <dsp:cNvPr id="0" name=""/>
        <dsp:cNvSpPr/>
      </dsp:nvSpPr>
      <dsp:spPr>
        <a:xfrm>
          <a:off x="344925" y="13569"/>
          <a:ext cx="4828958" cy="531360"/>
        </a:xfrm>
        <a:prstGeom prst="roundRect">
          <a:avLst/>
        </a:prstGeom>
        <a:solidFill>
          <a:srgbClr val="8CC54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23" tIns="0" rIns="182523" bIns="0" numCol="1" spcCol="1270" anchor="ctr" anchorCtr="0">
          <a:noAutofit/>
        </a:bodyPr>
        <a:lstStyle/>
        <a:p>
          <a:pPr marL="0" lvl="0" indent="0" algn="l" defTabSz="889000">
            <a:lnSpc>
              <a:spcPct val="90000"/>
            </a:lnSpc>
            <a:spcBef>
              <a:spcPct val="0"/>
            </a:spcBef>
            <a:spcAft>
              <a:spcPct val="35000"/>
            </a:spcAft>
            <a:buNone/>
          </a:pPr>
          <a:r>
            <a:rPr lang="en-US" sz="2000" b="1" kern="1200">
              <a:solidFill>
                <a:schemeClr val="bg1"/>
              </a:solidFill>
              <a:latin typeface="Arial" panose="020B0604020202020204" pitchFamily="34" charset="0"/>
              <a:cs typeface="Arial" panose="020B0604020202020204" pitchFamily="34" charset="0"/>
            </a:rPr>
            <a:t>Food, nutrition and income security</a:t>
          </a:r>
          <a:endParaRPr lang="en-US" sz="2000" b="1" kern="1200" dirty="0">
            <a:solidFill>
              <a:schemeClr val="bg1"/>
            </a:solidFill>
            <a:latin typeface="Arial" panose="020B0604020202020204" pitchFamily="34" charset="0"/>
            <a:cs typeface="Arial" panose="020B0604020202020204" pitchFamily="34" charset="0"/>
          </a:endParaRPr>
        </a:p>
      </dsp:txBody>
      <dsp:txXfrm>
        <a:off x="370864" y="39508"/>
        <a:ext cx="4777080" cy="479482"/>
      </dsp:txXfrm>
    </dsp:sp>
    <dsp:sp modelId="{71B29B00-5174-4014-A028-9651028B2453}">
      <dsp:nvSpPr>
        <dsp:cNvPr id="0" name=""/>
        <dsp:cNvSpPr/>
      </dsp:nvSpPr>
      <dsp:spPr>
        <a:xfrm>
          <a:off x="0" y="1056364"/>
          <a:ext cx="6898512" cy="453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165493-5AD2-4BB5-96FB-ABFA4B3FD032}">
      <dsp:nvSpPr>
        <dsp:cNvPr id="0" name=""/>
        <dsp:cNvSpPr/>
      </dsp:nvSpPr>
      <dsp:spPr>
        <a:xfrm>
          <a:off x="344925" y="830050"/>
          <a:ext cx="4828958" cy="531360"/>
        </a:xfrm>
        <a:prstGeom prst="roundRect">
          <a:avLst/>
        </a:prstGeom>
        <a:solidFill>
          <a:srgbClr val="8CC54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23" tIns="0" rIns="182523" bIns="0" numCol="1" spcCol="1270" anchor="ctr" anchorCtr="0">
          <a:noAutofit/>
        </a:bodyPr>
        <a:lstStyle/>
        <a:p>
          <a:pPr marL="0" lvl="0" indent="0" algn="l" defTabSz="889000">
            <a:lnSpc>
              <a:spcPct val="90000"/>
            </a:lnSpc>
            <a:spcBef>
              <a:spcPct val="0"/>
            </a:spcBef>
            <a:spcAft>
              <a:spcPct val="35000"/>
            </a:spcAft>
            <a:buNone/>
          </a:pPr>
          <a:r>
            <a:rPr lang="en-US" sz="2000" b="1" kern="1200">
              <a:solidFill>
                <a:schemeClr val="bg1"/>
              </a:solidFill>
              <a:latin typeface="Arial" panose="020B0604020202020204" pitchFamily="34" charset="0"/>
              <a:ea typeface="+mn-ea"/>
              <a:cs typeface="Arial" panose="020B0604020202020204" pitchFamily="34" charset="0"/>
            </a:rPr>
            <a:t>Agri-enterprise development</a:t>
          </a:r>
          <a:endParaRPr lang="en-US" sz="2000" b="1" kern="1200" dirty="0">
            <a:solidFill>
              <a:schemeClr val="bg1"/>
            </a:solidFill>
            <a:latin typeface="Arial" panose="020B0604020202020204" pitchFamily="34" charset="0"/>
            <a:cs typeface="Arial" panose="020B0604020202020204" pitchFamily="34" charset="0"/>
          </a:endParaRPr>
        </a:p>
      </dsp:txBody>
      <dsp:txXfrm>
        <a:off x="370864" y="855989"/>
        <a:ext cx="4777080" cy="479482"/>
      </dsp:txXfrm>
    </dsp:sp>
    <dsp:sp modelId="{1C8DCE4A-FD6B-4E2E-96E0-5462C8463811}">
      <dsp:nvSpPr>
        <dsp:cNvPr id="0" name=""/>
        <dsp:cNvSpPr/>
      </dsp:nvSpPr>
      <dsp:spPr>
        <a:xfrm>
          <a:off x="0" y="1912042"/>
          <a:ext cx="6898512" cy="453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B5148F2-A8C4-4E30-A50F-912DC49D0BE2}">
      <dsp:nvSpPr>
        <dsp:cNvPr id="0" name=""/>
        <dsp:cNvSpPr/>
      </dsp:nvSpPr>
      <dsp:spPr>
        <a:xfrm>
          <a:off x="344925" y="1646530"/>
          <a:ext cx="4828958" cy="531360"/>
        </a:xfrm>
        <a:prstGeom prst="roundRect">
          <a:avLst/>
        </a:prstGeom>
        <a:solidFill>
          <a:srgbClr val="8CC54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23" tIns="0" rIns="182523" bIns="0" numCol="1" spcCol="1270" anchor="ctr" anchorCtr="0">
          <a:noAutofit/>
        </a:bodyPr>
        <a:lstStyle/>
        <a:p>
          <a:pPr marL="0" lvl="0" indent="0" algn="l" defTabSz="889000">
            <a:lnSpc>
              <a:spcPct val="90000"/>
            </a:lnSpc>
            <a:spcBef>
              <a:spcPct val="0"/>
            </a:spcBef>
            <a:spcAft>
              <a:spcPct val="35000"/>
            </a:spcAft>
            <a:buNone/>
          </a:pPr>
          <a:r>
            <a:rPr lang="en-US" sz="2000" b="1" kern="1200">
              <a:solidFill>
                <a:schemeClr val="bg1"/>
              </a:solidFill>
              <a:latin typeface="Arial" panose="020B0604020202020204" pitchFamily="34" charset="0"/>
              <a:ea typeface="+mn-ea"/>
              <a:cs typeface="Arial" panose="020B0604020202020204" pitchFamily="34" charset="0"/>
            </a:rPr>
            <a:t>Influence and awareness</a:t>
          </a:r>
          <a:endParaRPr lang="en-US" sz="2000" b="1" kern="1200" dirty="0">
            <a:solidFill>
              <a:schemeClr val="bg1"/>
            </a:solidFill>
            <a:latin typeface="Arial" panose="020B0604020202020204" pitchFamily="34" charset="0"/>
            <a:cs typeface="Arial" panose="020B0604020202020204" pitchFamily="34" charset="0"/>
          </a:endParaRPr>
        </a:p>
      </dsp:txBody>
      <dsp:txXfrm>
        <a:off x="370864" y="1672469"/>
        <a:ext cx="4777080" cy="4794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91AECF-6398-4C96-9F63-C5F34AFE1424}">
      <dsp:nvSpPr>
        <dsp:cNvPr id="0" name=""/>
        <dsp:cNvSpPr/>
      </dsp:nvSpPr>
      <dsp:spPr>
        <a:xfrm>
          <a:off x="147349" y="164416"/>
          <a:ext cx="2101848" cy="1337538"/>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latin typeface="Arial" panose="020B0604020202020204" pitchFamily="34" charset="0"/>
              <a:cs typeface="Arial" panose="020B0604020202020204" pitchFamily="34" charset="0"/>
            </a:rPr>
            <a:t>Gender and </a:t>
          </a:r>
          <a:r>
            <a:rPr lang="en-US" sz="2000" b="1" i="1" kern="1200" dirty="0">
              <a:solidFill>
                <a:schemeClr val="bg1"/>
              </a:solidFill>
              <a:latin typeface="Arial" panose="020B0604020202020204" pitchFamily="34" charset="0"/>
              <a:cs typeface="Arial" panose="020B0604020202020204" pitchFamily="34" charset="0"/>
            </a:rPr>
            <a:t>inclusion</a:t>
          </a:r>
        </a:p>
      </dsp:txBody>
      <dsp:txXfrm>
        <a:off x="147349" y="164416"/>
        <a:ext cx="2101848" cy="1337538"/>
      </dsp:txXfrm>
    </dsp:sp>
    <dsp:sp modelId="{0AD80537-3A72-4525-A8E9-130CDC2F071B}">
      <dsp:nvSpPr>
        <dsp:cNvPr id="0" name=""/>
        <dsp:cNvSpPr/>
      </dsp:nvSpPr>
      <dsp:spPr>
        <a:xfrm>
          <a:off x="2363770" y="189469"/>
          <a:ext cx="2081838" cy="1337538"/>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latin typeface="Arial" panose="020B0604020202020204" pitchFamily="34" charset="0"/>
              <a:ea typeface="+mn-ea"/>
              <a:cs typeface="Arial" panose="020B0604020202020204" pitchFamily="34" charset="0"/>
            </a:rPr>
            <a:t>Youth</a:t>
          </a:r>
          <a:endParaRPr lang="en-US" sz="2000" b="1" kern="1200" dirty="0">
            <a:solidFill>
              <a:schemeClr val="bg1"/>
            </a:solidFill>
            <a:latin typeface="Arial" panose="020B0604020202020204" pitchFamily="34" charset="0"/>
            <a:cs typeface="Arial" panose="020B0604020202020204" pitchFamily="34" charset="0"/>
          </a:endParaRPr>
        </a:p>
      </dsp:txBody>
      <dsp:txXfrm>
        <a:off x="2363770" y="189469"/>
        <a:ext cx="2081838" cy="1337538"/>
      </dsp:txXfrm>
    </dsp:sp>
    <dsp:sp modelId="{74AE9ED3-764C-4DF6-9DCC-E79F3BD63A1B}">
      <dsp:nvSpPr>
        <dsp:cNvPr id="0" name=""/>
        <dsp:cNvSpPr/>
      </dsp:nvSpPr>
      <dsp:spPr>
        <a:xfrm>
          <a:off x="4590833" y="195277"/>
          <a:ext cx="2042925" cy="1324795"/>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latin typeface="Arial" panose="020B0604020202020204" pitchFamily="34" charset="0"/>
              <a:ea typeface="+mn-ea"/>
              <a:cs typeface="Arial" panose="020B0604020202020204" pitchFamily="34" charset="0"/>
            </a:rPr>
            <a:t>Climate smart agriculture</a:t>
          </a:r>
          <a:endParaRPr lang="en-US" sz="2000" b="1" kern="1200" dirty="0">
            <a:solidFill>
              <a:schemeClr val="bg1"/>
            </a:solidFill>
            <a:latin typeface="Arial" panose="020B0604020202020204" pitchFamily="34" charset="0"/>
            <a:cs typeface="Arial" panose="020B0604020202020204" pitchFamily="34" charset="0"/>
          </a:endParaRPr>
        </a:p>
      </dsp:txBody>
      <dsp:txXfrm>
        <a:off x="4590833" y="195277"/>
        <a:ext cx="2042925" cy="1324795"/>
      </dsp:txXfrm>
    </dsp:sp>
    <dsp:sp modelId="{F197BED9-01AC-41D2-A53C-7ACF2C7EBA8B}">
      <dsp:nvSpPr>
        <dsp:cNvPr id="0" name=""/>
        <dsp:cNvSpPr/>
      </dsp:nvSpPr>
      <dsp:spPr>
        <a:xfrm>
          <a:off x="6817704" y="233752"/>
          <a:ext cx="1980005" cy="1300031"/>
        </a:xfrm>
        <a:prstGeom prst="rect">
          <a:avLst/>
        </a:prstGeom>
        <a:solidFill>
          <a:srgbClr val="D58B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latin typeface="Arial" panose="020B0604020202020204" pitchFamily="34" charset="0"/>
              <a:cs typeface="Arial" panose="020B0604020202020204" pitchFamily="34" charset="0"/>
            </a:rPr>
            <a:t>Technology and innovation</a:t>
          </a:r>
        </a:p>
      </dsp:txBody>
      <dsp:txXfrm>
        <a:off x="6817704" y="233752"/>
        <a:ext cx="1980005" cy="13000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77E013-93CB-43F0-AD94-4A7D26565A6D}">
      <dsp:nvSpPr>
        <dsp:cNvPr id="0" name=""/>
        <dsp:cNvSpPr/>
      </dsp:nvSpPr>
      <dsp:spPr>
        <a:xfrm>
          <a:off x="2929039" y="359641"/>
          <a:ext cx="277240" cy="91440"/>
        </a:xfrm>
        <a:custGeom>
          <a:avLst/>
          <a:gdLst/>
          <a:ahLst/>
          <a:cxnLst/>
          <a:rect l="0" t="0" r="0" b="0"/>
          <a:pathLst>
            <a:path>
              <a:moveTo>
                <a:pt x="0" y="45720"/>
              </a:moveTo>
              <a:lnTo>
                <a:pt x="27724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b="1" kern="1200">
            <a:latin typeface="Arial" panose="020B0604020202020204" pitchFamily="34" charset="0"/>
            <a:cs typeface="Arial" panose="020B0604020202020204" pitchFamily="34" charset="0"/>
          </a:endParaRPr>
        </a:p>
      </dsp:txBody>
      <dsp:txXfrm>
        <a:off x="3059964" y="403820"/>
        <a:ext cx="15392" cy="3081"/>
      </dsp:txXfrm>
    </dsp:sp>
    <dsp:sp modelId="{7CB8F1BB-1B4D-4486-9587-951E9047D9EC}">
      <dsp:nvSpPr>
        <dsp:cNvPr id="0" name=""/>
        <dsp:cNvSpPr/>
      </dsp:nvSpPr>
      <dsp:spPr>
        <a:xfrm>
          <a:off x="188474" y="3830"/>
          <a:ext cx="2742365" cy="803062"/>
        </a:xfrm>
        <a:prstGeom prst="rect">
          <a:avLst/>
        </a:prstGeom>
        <a:solidFill>
          <a:schemeClr val="bg1"/>
        </a:solidFill>
        <a:ln w="38100" cap="flat" cmpd="sng" algn="ctr">
          <a:solidFill>
            <a:srgbClr val="D58B2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D98E2A"/>
              </a:solidFill>
              <a:latin typeface="Arial" panose="020B0604020202020204" pitchFamily="34" charset="0"/>
              <a:ea typeface="+mn-ea"/>
              <a:cs typeface="Arial" panose="020B0604020202020204" pitchFamily="34" charset="0"/>
            </a:rPr>
            <a:t>Visit </a:t>
          </a:r>
          <a:r>
            <a:rPr lang="en-US" sz="1400" b="1" kern="1200" dirty="0">
              <a:solidFill>
                <a:srgbClr val="D98E2A"/>
              </a:solidFill>
              <a:latin typeface="Arial" panose="020B0604020202020204" pitchFamily="34" charset="0"/>
              <a:ea typeface="+mn-ea"/>
              <a:cs typeface="Arial" panose="020B0604020202020204" pitchFamily="34" charset="0"/>
              <a:hlinkClick xmlns:r="http://schemas.openxmlformats.org/officeDocument/2006/relationships" r:id="rId1"/>
            </a:rPr>
            <a:t>www.agrifichallengefund.org</a:t>
          </a:r>
          <a:endParaRPr lang="en-US" sz="1400" b="1" kern="1200" dirty="0">
            <a:latin typeface="Arial" panose="020B0604020202020204" pitchFamily="34" charset="0"/>
            <a:cs typeface="Arial" panose="020B0604020202020204" pitchFamily="34" charset="0"/>
          </a:endParaRPr>
        </a:p>
      </dsp:txBody>
      <dsp:txXfrm>
        <a:off x="188474" y="3830"/>
        <a:ext cx="2742365" cy="803062"/>
      </dsp:txXfrm>
    </dsp:sp>
    <dsp:sp modelId="{9C17140C-0C22-4063-AF6B-4EF690E70C93}">
      <dsp:nvSpPr>
        <dsp:cNvPr id="0" name=""/>
        <dsp:cNvSpPr/>
      </dsp:nvSpPr>
      <dsp:spPr>
        <a:xfrm>
          <a:off x="4575318" y="359641"/>
          <a:ext cx="277240" cy="91440"/>
        </a:xfrm>
        <a:custGeom>
          <a:avLst/>
          <a:gdLst/>
          <a:ahLst/>
          <a:cxnLst/>
          <a:rect l="0" t="0" r="0" b="0"/>
          <a:pathLst>
            <a:path>
              <a:moveTo>
                <a:pt x="0" y="45720"/>
              </a:moveTo>
              <a:lnTo>
                <a:pt x="27724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b="1" kern="1200">
            <a:latin typeface="Arial" panose="020B0604020202020204" pitchFamily="34" charset="0"/>
            <a:cs typeface="Arial" panose="020B0604020202020204" pitchFamily="34" charset="0"/>
          </a:endParaRPr>
        </a:p>
      </dsp:txBody>
      <dsp:txXfrm>
        <a:off x="4706242" y="403820"/>
        <a:ext cx="15392" cy="3081"/>
      </dsp:txXfrm>
    </dsp:sp>
    <dsp:sp modelId="{F5833FD2-6401-4FDF-98FF-FEDECF4BFB53}">
      <dsp:nvSpPr>
        <dsp:cNvPr id="0" name=""/>
        <dsp:cNvSpPr/>
      </dsp:nvSpPr>
      <dsp:spPr>
        <a:xfrm>
          <a:off x="3238680" y="3830"/>
          <a:ext cx="1338437" cy="803062"/>
        </a:xfrm>
        <a:prstGeom prst="rect">
          <a:avLst/>
        </a:prstGeom>
        <a:solidFill>
          <a:schemeClr val="lt1"/>
        </a:solidFill>
        <a:ln w="28575"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D98E2A"/>
              </a:solidFill>
              <a:latin typeface="Arial" panose="020B0604020202020204" pitchFamily="34" charset="0"/>
              <a:ea typeface="+mn-ea"/>
              <a:cs typeface="Arial" panose="020B0604020202020204" pitchFamily="34" charset="0"/>
            </a:rPr>
            <a:t>Call for proposal now open</a:t>
          </a:r>
        </a:p>
      </dsp:txBody>
      <dsp:txXfrm>
        <a:off x="3238680" y="3830"/>
        <a:ext cx="1338437" cy="803062"/>
      </dsp:txXfrm>
    </dsp:sp>
    <dsp:sp modelId="{C79AB912-3FF6-438A-A89A-D8F7F44D326F}">
      <dsp:nvSpPr>
        <dsp:cNvPr id="0" name=""/>
        <dsp:cNvSpPr/>
      </dsp:nvSpPr>
      <dsp:spPr>
        <a:xfrm>
          <a:off x="6221596" y="359641"/>
          <a:ext cx="277240" cy="91440"/>
        </a:xfrm>
        <a:custGeom>
          <a:avLst/>
          <a:gdLst/>
          <a:ahLst/>
          <a:cxnLst/>
          <a:rect l="0" t="0" r="0" b="0"/>
          <a:pathLst>
            <a:path>
              <a:moveTo>
                <a:pt x="0" y="45720"/>
              </a:moveTo>
              <a:lnTo>
                <a:pt x="27724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b="1" kern="1200">
            <a:latin typeface="Arial" panose="020B0604020202020204" pitchFamily="34" charset="0"/>
            <a:cs typeface="Arial" panose="020B0604020202020204" pitchFamily="34" charset="0"/>
          </a:endParaRPr>
        </a:p>
      </dsp:txBody>
      <dsp:txXfrm>
        <a:off x="6352521" y="403820"/>
        <a:ext cx="15392" cy="3081"/>
      </dsp:txXfrm>
    </dsp:sp>
    <dsp:sp modelId="{519AE8D2-3B3E-40A5-9CFA-D30DCF25A287}">
      <dsp:nvSpPr>
        <dsp:cNvPr id="0" name=""/>
        <dsp:cNvSpPr/>
      </dsp:nvSpPr>
      <dsp:spPr>
        <a:xfrm>
          <a:off x="4884959" y="3830"/>
          <a:ext cx="1338437" cy="803062"/>
        </a:xfrm>
        <a:prstGeom prst="rect">
          <a:avLst/>
        </a:prstGeom>
        <a:solidFill>
          <a:schemeClr val="lt1"/>
        </a:solidFill>
        <a:ln w="28575"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D98E2A"/>
              </a:solidFill>
              <a:latin typeface="Arial" panose="020B0604020202020204" pitchFamily="34" charset="0"/>
              <a:ea typeface="+mn-ea"/>
              <a:cs typeface="Arial" panose="020B0604020202020204" pitchFamily="34" charset="0"/>
            </a:rPr>
            <a:t>Click on AfriCube</a:t>
          </a:r>
        </a:p>
      </dsp:txBody>
      <dsp:txXfrm>
        <a:off x="4884959" y="3830"/>
        <a:ext cx="1338437" cy="803062"/>
      </dsp:txXfrm>
    </dsp:sp>
    <dsp:sp modelId="{A80E9A9F-F34A-48F6-9632-C22195F63726}">
      <dsp:nvSpPr>
        <dsp:cNvPr id="0" name=""/>
        <dsp:cNvSpPr/>
      </dsp:nvSpPr>
      <dsp:spPr>
        <a:xfrm>
          <a:off x="857693" y="805092"/>
          <a:ext cx="6342762" cy="277240"/>
        </a:xfrm>
        <a:custGeom>
          <a:avLst/>
          <a:gdLst/>
          <a:ahLst/>
          <a:cxnLst/>
          <a:rect l="0" t="0" r="0" b="0"/>
          <a:pathLst>
            <a:path>
              <a:moveTo>
                <a:pt x="6342762" y="0"/>
              </a:moveTo>
              <a:lnTo>
                <a:pt x="6342762" y="155720"/>
              </a:lnTo>
              <a:lnTo>
                <a:pt x="0" y="155720"/>
              </a:lnTo>
              <a:lnTo>
                <a:pt x="0" y="27724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b="1" kern="1200">
            <a:latin typeface="Arial" panose="020B0604020202020204" pitchFamily="34" charset="0"/>
            <a:cs typeface="Arial" panose="020B0604020202020204" pitchFamily="34" charset="0"/>
          </a:endParaRPr>
        </a:p>
      </dsp:txBody>
      <dsp:txXfrm>
        <a:off x="3870319" y="942172"/>
        <a:ext cx="317511" cy="3081"/>
      </dsp:txXfrm>
    </dsp:sp>
    <dsp:sp modelId="{8A0D043F-D470-4631-94B2-CBAFA03D87BC}">
      <dsp:nvSpPr>
        <dsp:cNvPr id="0" name=""/>
        <dsp:cNvSpPr/>
      </dsp:nvSpPr>
      <dsp:spPr>
        <a:xfrm>
          <a:off x="6531237" y="3830"/>
          <a:ext cx="1338437" cy="803062"/>
        </a:xfrm>
        <a:prstGeom prst="rect">
          <a:avLst/>
        </a:prstGeom>
        <a:solidFill>
          <a:schemeClr val="lt1"/>
        </a:solidFill>
        <a:ln w="28575"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D98E2A"/>
              </a:solidFill>
              <a:latin typeface="Arial" panose="020B0604020202020204" pitchFamily="34" charset="0"/>
              <a:ea typeface="+mn-ea"/>
              <a:cs typeface="Arial" panose="020B0604020202020204" pitchFamily="34" charset="0"/>
            </a:rPr>
            <a:t>Register Now</a:t>
          </a:r>
        </a:p>
      </dsp:txBody>
      <dsp:txXfrm>
        <a:off x="6531237" y="3830"/>
        <a:ext cx="1338437" cy="803062"/>
      </dsp:txXfrm>
    </dsp:sp>
    <dsp:sp modelId="{3A868C67-5BD8-4516-8AD1-4852D6D234BA}">
      <dsp:nvSpPr>
        <dsp:cNvPr id="0" name=""/>
        <dsp:cNvSpPr/>
      </dsp:nvSpPr>
      <dsp:spPr>
        <a:xfrm>
          <a:off x="1525112" y="1470544"/>
          <a:ext cx="277240" cy="91440"/>
        </a:xfrm>
        <a:custGeom>
          <a:avLst/>
          <a:gdLst/>
          <a:ahLst/>
          <a:cxnLst/>
          <a:rect l="0" t="0" r="0" b="0"/>
          <a:pathLst>
            <a:path>
              <a:moveTo>
                <a:pt x="0" y="45720"/>
              </a:moveTo>
              <a:lnTo>
                <a:pt x="27724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b="1" kern="1200">
            <a:latin typeface="Arial" panose="020B0604020202020204" pitchFamily="34" charset="0"/>
            <a:cs typeface="Arial" panose="020B0604020202020204" pitchFamily="34" charset="0"/>
          </a:endParaRPr>
        </a:p>
      </dsp:txBody>
      <dsp:txXfrm>
        <a:off x="1656036" y="1514724"/>
        <a:ext cx="15392" cy="3081"/>
      </dsp:txXfrm>
    </dsp:sp>
    <dsp:sp modelId="{8FAFD52B-D4F1-4A69-B1FF-F07DF836461A}">
      <dsp:nvSpPr>
        <dsp:cNvPr id="0" name=""/>
        <dsp:cNvSpPr/>
      </dsp:nvSpPr>
      <dsp:spPr>
        <a:xfrm>
          <a:off x="188474" y="1114733"/>
          <a:ext cx="1338437" cy="803062"/>
        </a:xfrm>
        <a:prstGeom prst="rect">
          <a:avLst/>
        </a:prstGeom>
        <a:solidFill>
          <a:schemeClr val="lt1"/>
        </a:solidFill>
        <a:ln w="28575"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D98E2A"/>
              </a:solidFill>
              <a:latin typeface="Arial" panose="020B0604020202020204" pitchFamily="34" charset="0"/>
              <a:ea typeface="+mn-ea"/>
              <a:cs typeface="Arial" panose="020B0604020202020204" pitchFamily="34" charset="0"/>
            </a:rPr>
            <a:t>Login and click submit concept note</a:t>
          </a:r>
        </a:p>
      </dsp:txBody>
      <dsp:txXfrm>
        <a:off x="188474" y="1114733"/>
        <a:ext cx="1338437" cy="803062"/>
      </dsp:txXfrm>
    </dsp:sp>
    <dsp:sp modelId="{69C5350D-3557-4FE6-A006-D1E64EED4EC1}">
      <dsp:nvSpPr>
        <dsp:cNvPr id="0" name=""/>
        <dsp:cNvSpPr/>
      </dsp:nvSpPr>
      <dsp:spPr>
        <a:xfrm>
          <a:off x="3171390" y="1516264"/>
          <a:ext cx="796758" cy="554344"/>
        </a:xfrm>
        <a:custGeom>
          <a:avLst/>
          <a:gdLst/>
          <a:ahLst/>
          <a:cxnLst/>
          <a:rect l="0" t="0" r="0" b="0"/>
          <a:pathLst>
            <a:path>
              <a:moveTo>
                <a:pt x="0" y="0"/>
              </a:moveTo>
              <a:lnTo>
                <a:pt x="796758" y="0"/>
              </a:lnTo>
              <a:lnTo>
                <a:pt x="796758" y="554344"/>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b="1" kern="1200">
            <a:latin typeface="Arial" panose="020B0604020202020204" pitchFamily="34" charset="0"/>
            <a:cs typeface="Arial" panose="020B0604020202020204" pitchFamily="34" charset="0"/>
          </a:endParaRPr>
        </a:p>
      </dsp:txBody>
      <dsp:txXfrm>
        <a:off x="3545069" y="1791896"/>
        <a:ext cx="49402" cy="3081"/>
      </dsp:txXfrm>
    </dsp:sp>
    <dsp:sp modelId="{1AB912F4-3B15-442C-993E-0081F6F4053E}">
      <dsp:nvSpPr>
        <dsp:cNvPr id="0" name=""/>
        <dsp:cNvSpPr/>
      </dsp:nvSpPr>
      <dsp:spPr>
        <a:xfrm>
          <a:off x="1834753" y="1114733"/>
          <a:ext cx="1338437" cy="803062"/>
        </a:xfrm>
        <a:prstGeom prst="rect">
          <a:avLst/>
        </a:prstGeom>
        <a:solidFill>
          <a:schemeClr val="lt1"/>
        </a:solidFill>
        <a:ln w="28575"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D98E2A"/>
              </a:solidFill>
              <a:latin typeface="Arial" panose="020B0604020202020204" pitchFamily="34" charset="0"/>
              <a:ea typeface="+mn-ea"/>
              <a:cs typeface="Arial" panose="020B0604020202020204" pitchFamily="34" charset="0"/>
            </a:rPr>
            <a:t>Fill application and submit</a:t>
          </a:r>
        </a:p>
      </dsp:txBody>
      <dsp:txXfrm>
        <a:off x="1834753" y="1114733"/>
        <a:ext cx="1338437" cy="803062"/>
      </dsp:txXfrm>
    </dsp:sp>
    <dsp:sp modelId="{DCC6F59C-02ED-4AF8-A035-9768A98EF03B}">
      <dsp:nvSpPr>
        <dsp:cNvPr id="0" name=""/>
        <dsp:cNvSpPr/>
      </dsp:nvSpPr>
      <dsp:spPr>
        <a:xfrm>
          <a:off x="777962" y="2103009"/>
          <a:ext cx="6380373" cy="1111037"/>
        </a:xfrm>
        <a:prstGeom prst="rect">
          <a:avLst/>
        </a:prstGeom>
        <a:solidFill>
          <a:schemeClr val="lt1"/>
        </a:solidFill>
        <a:ln w="28575"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99568" tIns="99568" rIns="99568" bIns="99568"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D98E2A"/>
              </a:solidFill>
              <a:latin typeface="Arial" panose="020B0604020202020204" pitchFamily="34" charset="0"/>
              <a:ea typeface="+mn-ea"/>
              <a:cs typeface="Arial" panose="020B0604020202020204" pitchFamily="34" charset="0"/>
            </a:rPr>
            <a:t>.</a:t>
          </a:r>
        </a:p>
        <a:p>
          <a:pPr marL="0" lvl="0" indent="0" algn="l" defTabSz="622300">
            <a:lnSpc>
              <a:spcPct val="90000"/>
            </a:lnSpc>
            <a:spcBef>
              <a:spcPct val="0"/>
            </a:spcBef>
            <a:spcAft>
              <a:spcPct val="35000"/>
            </a:spcAft>
            <a:buNone/>
          </a:pPr>
          <a:r>
            <a:rPr lang="en-US" sz="1400" b="1" kern="1200" dirty="0">
              <a:solidFill>
                <a:srgbClr val="D98E2A"/>
              </a:solidFill>
              <a:latin typeface="Arial" panose="020B0604020202020204" pitchFamily="34" charset="0"/>
              <a:ea typeface="+mn-ea"/>
              <a:cs typeface="Arial" panose="020B0604020202020204" pitchFamily="34" charset="0"/>
            </a:rPr>
            <a:t>You will get email notification when you submit your concept note</a:t>
          </a:r>
        </a:p>
        <a:p>
          <a:pPr marL="0" lvl="0" indent="0" algn="l" defTabSz="622300">
            <a:lnSpc>
              <a:spcPct val="90000"/>
            </a:lnSpc>
            <a:spcBef>
              <a:spcPct val="0"/>
            </a:spcBef>
            <a:spcAft>
              <a:spcPct val="35000"/>
            </a:spcAft>
            <a:buNone/>
          </a:pPr>
          <a:r>
            <a:rPr lang="en-US" sz="1400" b="1" kern="1200" dirty="0">
              <a:solidFill>
                <a:schemeClr val="tx1"/>
              </a:solidFill>
              <a:latin typeface="Arial" panose="020B0604020202020204" pitchFamily="34" charset="0"/>
              <a:ea typeface="+mn-ea"/>
              <a:cs typeface="Arial" panose="020B0604020202020204" pitchFamily="34" charset="0"/>
            </a:rPr>
            <a:t>NB: You have till 20</a:t>
          </a:r>
          <a:r>
            <a:rPr lang="en-US" sz="1400" b="1" kern="1200" baseline="30000" dirty="0">
              <a:solidFill>
                <a:schemeClr val="tx1"/>
              </a:solidFill>
              <a:latin typeface="Arial" panose="020B0604020202020204" pitchFamily="34" charset="0"/>
              <a:ea typeface="+mn-ea"/>
              <a:cs typeface="Arial" panose="020B0604020202020204" pitchFamily="34" charset="0"/>
            </a:rPr>
            <a:t>th</a:t>
          </a:r>
          <a:r>
            <a:rPr lang="en-US" sz="1400" b="1" kern="1200" dirty="0">
              <a:solidFill>
                <a:schemeClr val="tx1"/>
              </a:solidFill>
              <a:latin typeface="Arial" panose="020B0604020202020204" pitchFamily="34" charset="0"/>
              <a:ea typeface="+mn-ea"/>
              <a:cs typeface="Arial" panose="020B0604020202020204" pitchFamily="34" charset="0"/>
            </a:rPr>
            <a:t> November July to update your concept note</a:t>
          </a:r>
        </a:p>
      </dsp:txBody>
      <dsp:txXfrm>
        <a:off x="777962" y="2103009"/>
        <a:ext cx="6380373" cy="1111037"/>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13CE85-9480-354D-9D7C-C4FECEE04708}"/>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a:extLst>
              <a:ext uri="{FF2B5EF4-FFF2-40B4-BE49-F238E27FC236}">
                <a16:creationId xmlns:a16="http://schemas.microsoft.com/office/drawing/2014/main" id="{9D110A2E-0FA4-8148-9123-DDDE2537BF70}"/>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FF6EE195-9F5A-694F-A8A6-BBAF07CE6CBA}" type="datetimeFigureOut">
              <a:rPr lang="en-US" smtClean="0"/>
              <a:t>10/9/19</a:t>
            </a:fld>
            <a:endParaRPr lang="en-US"/>
          </a:p>
        </p:txBody>
      </p:sp>
      <p:sp>
        <p:nvSpPr>
          <p:cNvPr id="4" name="Footer Placeholder 3">
            <a:extLst>
              <a:ext uri="{FF2B5EF4-FFF2-40B4-BE49-F238E27FC236}">
                <a16:creationId xmlns:a16="http://schemas.microsoft.com/office/drawing/2014/main" id="{5A036023-170C-454D-82C6-E032CA7FA3ED}"/>
              </a:ext>
            </a:extLst>
          </p:cNvPr>
          <p:cNvSpPr>
            <a:spLocks noGrp="1"/>
          </p:cNvSpPr>
          <p:nvPr>
            <p:ph type="ftr" sz="quarter" idx="2"/>
          </p:nvPr>
        </p:nvSpPr>
        <p:spPr>
          <a:xfrm>
            <a:off x="0" y="8829968"/>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32D31E9-6DD5-AB4B-8A8E-E4702D5D5F7E}"/>
              </a:ext>
            </a:extLst>
          </p:cNvPr>
          <p:cNvSpPr>
            <a:spLocks noGrp="1"/>
          </p:cNvSpPr>
          <p:nvPr>
            <p:ph type="sldNum" sz="quarter" idx="3"/>
          </p:nvPr>
        </p:nvSpPr>
        <p:spPr>
          <a:xfrm>
            <a:off x="3970938" y="8829968"/>
            <a:ext cx="3037840" cy="466433"/>
          </a:xfrm>
          <a:prstGeom prst="rect">
            <a:avLst/>
          </a:prstGeom>
        </p:spPr>
        <p:txBody>
          <a:bodyPr vert="horz" lIns="93177" tIns="46589" rIns="93177" bIns="46589" rtlCol="0" anchor="b"/>
          <a:lstStyle>
            <a:lvl1pPr algn="r">
              <a:defRPr sz="1200"/>
            </a:lvl1pPr>
          </a:lstStyle>
          <a:p>
            <a:fld id="{345CCB2E-C70A-804C-9D60-800733F0BFB1}" type="slidenum">
              <a:rPr lang="en-US" smtClean="0"/>
              <a:t>‹#›</a:t>
            </a:fld>
            <a:endParaRPr lang="en-US"/>
          </a:p>
        </p:txBody>
      </p:sp>
    </p:spTree>
    <p:extLst>
      <p:ext uri="{BB962C8B-B14F-4D97-AF65-F5344CB8AC3E}">
        <p14:creationId xmlns:p14="http://schemas.microsoft.com/office/powerpoint/2010/main" val="1412872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B30E07E8-FEB3-6345-B6CA-38F38CA9ADF8}" type="datetimeFigureOut">
              <a:rPr lang="en-US" smtClean="0"/>
              <a:t>10/9/19</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1" y="4473893"/>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3177" tIns="46589" rIns="93177" bIns="46589" rtlCol="0" anchor="b"/>
          <a:lstStyle>
            <a:lvl1pPr algn="r">
              <a:defRPr sz="1200"/>
            </a:lvl1pPr>
          </a:lstStyle>
          <a:p>
            <a:fld id="{79C11B60-D200-CF4C-B2F0-33BFF2D053E2}" type="slidenum">
              <a:rPr lang="en-US" smtClean="0"/>
              <a:t>‹#›</a:t>
            </a:fld>
            <a:endParaRPr lang="en-US"/>
          </a:p>
        </p:txBody>
      </p:sp>
    </p:spTree>
    <p:extLst>
      <p:ext uri="{BB962C8B-B14F-4D97-AF65-F5344CB8AC3E}">
        <p14:creationId xmlns:p14="http://schemas.microsoft.com/office/powerpoint/2010/main" val="3741313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11B60-D200-CF4C-B2F0-33BFF2D053E2}" type="slidenum">
              <a:rPr lang="en-US" smtClean="0"/>
              <a:t>1</a:t>
            </a:fld>
            <a:endParaRPr lang="en-US"/>
          </a:p>
        </p:txBody>
      </p:sp>
    </p:spTree>
    <p:extLst>
      <p:ext uri="{BB962C8B-B14F-4D97-AF65-F5344CB8AC3E}">
        <p14:creationId xmlns:p14="http://schemas.microsoft.com/office/powerpoint/2010/main" val="1405320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n-GB" sz="1200" kern="1200" dirty="0">
                <a:solidFill>
                  <a:schemeClr val="tx1"/>
                </a:solidFill>
                <a:effectLst/>
                <a:latin typeface="+mn-lt"/>
                <a:ea typeface="+mn-ea"/>
                <a:cs typeface="+mn-cs"/>
              </a:rPr>
              <a:t>The CF will support profit initiatives, which results in a measurable positive impact on thousands of smallholder farmers/pastoralists either as customers or suppliers. </a:t>
            </a:r>
          </a:p>
          <a:p>
            <a:pPr marL="171450" lvl="0" indent="-171450">
              <a:buFont typeface="Wingdings" panose="05000000000000000000" pitchFamily="2" charset="2"/>
              <a:buChar char="§"/>
            </a:pPr>
            <a:r>
              <a:rPr lang="en-GB" sz="1200" kern="1200" dirty="0">
                <a:solidFill>
                  <a:schemeClr val="tx1"/>
                </a:solidFill>
                <a:effectLst/>
                <a:latin typeface="+mn-lt"/>
                <a:ea typeface="+mn-ea"/>
                <a:cs typeface="+mn-cs"/>
              </a:rPr>
              <a:t>Initiatives targeting</a:t>
            </a:r>
            <a:r>
              <a:rPr lang="en-GB" sz="1200" kern="1200" baseline="0" dirty="0">
                <a:solidFill>
                  <a:schemeClr val="tx1"/>
                </a:solidFill>
                <a:effectLst/>
                <a:latin typeface="+mn-lt"/>
                <a:ea typeface="+mn-ea"/>
                <a:cs typeface="+mn-cs"/>
              </a:rPr>
              <a:t> farmers e.g. </a:t>
            </a:r>
            <a:r>
              <a:rPr lang="en-GB" sz="1200" kern="1200" dirty="0">
                <a:solidFill>
                  <a:schemeClr val="tx1"/>
                </a:solidFill>
                <a:effectLst/>
                <a:latin typeface="+mn-lt"/>
                <a:ea typeface="+mn-ea"/>
                <a:cs typeface="+mn-cs"/>
              </a:rPr>
              <a:t>Improves the quality and/or the access to inputs,</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extension services, production of nutritious foods,</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climate smart, soil and water conservation technologies, quality and standards compliance, innovative and affordable financial services for smallholder farmers </a:t>
            </a:r>
          </a:p>
          <a:p>
            <a:pPr marL="171450" lvl="0" indent="-171450">
              <a:buFont typeface="Wingdings" panose="05000000000000000000" pitchFamily="2" charset="2"/>
              <a:buChar char="§"/>
            </a:pPr>
            <a:r>
              <a:rPr lang="en-GB" sz="1200" kern="1200" dirty="0">
                <a:solidFill>
                  <a:schemeClr val="tx1"/>
                </a:solidFill>
                <a:effectLst/>
                <a:latin typeface="+mn-lt"/>
                <a:ea typeface="+mn-ea"/>
                <a:cs typeface="+mn-cs"/>
              </a:rPr>
              <a:t>Business support-Operations, management,</a:t>
            </a:r>
            <a:r>
              <a:rPr lang="en-GB" sz="1200" kern="1200" baseline="0" dirty="0">
                <a:solidFill>
                  <a:schemeClr val="tx1"/>
                </a:solidFill>
                <a:effectLst/>
                <a:latin typeface="+mn-lt"/>
                <a:ea typeface="+mn-ea"/>
                <a:cs typeface="+mn-cs"/>
              </a:rPr>
              <a:t> BDS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etc</a:t>
            </a:r>
            <a:endParaRPr lang="en-US" sz="1200" kern="1200" dirty="0">
              <a:solidFill>
                <a:schemeClr val="tx1"/>
              </a:solidFill>
              <a:effectLst/>
              <a:latin typeface="+mn-lt"/>
              <a:ea typeface="+mn-ea"/>
              <a:cs typeface="+mn-cs"/>
            </a:endParaRPr>
          </a:p>
          <a:p>
            <a:pPr marL="171450" indent="-171450">
              <a:buFont typeface="Wingdings" panose="05000000000000000000" pitchFamily="2" charset="2"/>
              <a:buChar char="§"/>
            </a:pPr>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10</a:t>
            </a:fld>
            <a:endParaRPr lang="en-US"/>
          </a:p>
        </p:txBody>
      </p:sp>
    </p:spTree>
    <p:extLst>
      <p:ext uri="{BB962C8B-B14F-4D97-AF65-F5344CB8AC3E}">
        <p14:creationId xmlns:p14="http://schemas.microsoft.com/office/powerpoint/2010/main" val="36982391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b="1" dirty="0"/>
              <a:t>Why 200,000.00 turnover- </a:t>
            </a:r>
            <a:r>
              <a:rPr lang="en-US" b="0" dirty="0"/>
              <a:t>For</a:t>
            </a:r>
            <a:r>
              <a:rPr lang="en-US" b="0" baseline="0" dirty="0"/>
              <a:t> greater and quality outreach the 100,000.00 of smallholder farmers, the targeted businesses must have robust and effective systems reflected in their processes and in the annual revenue turnover. This project is designed to target search businesses to accelerate the required farmer integration. This aspect was validated in Agri-Enterprises study we conducted that revealed enterprises in that scale presented adequate capacity for outreach and other AgriFI Kenya CF objectives.</a:t>
            </a:r>
          </a:p>
          <a:p>
            <a:endParaRPr lang="en-US" b="0" baseline="0" dirty="0"/>
          </a:p>
          <a:p>
            <a:r>
              <a:rPr lang="en-US" b="0" baseline="0" dirty="0"/>
              <a:t>Currently EU is working on a project to target Micro-Enterprises, other development programs for Agri-Microenterprises are RTI, GIZ Matching Grant Fund, Grain, MEDA etc.</a:t>
            </a:r>
            <a:endParaRPr lang="en-US" b="1" dirty="0"/>
          </a:p>
        </p:txBody>
      </p:sp>
      <p:sp>
        <p:nvSpPr>
          <p:cNvPr id="4" name="Slide Number Placeholder 3"/>
          <p:cNvSpPr>
            <a:spLocks noGrp="1"/>
          </p:cNvSpPr>
          <p:nvPr>
            <p:ph type="sldNum" sz="quarter" idx="10"/>
          </p:nvPr>
        </p:nvSpPr>
        <p:spPr/>
        <p:txBody>
          <a:bodyPr/>
          <a:lstStyle/>
          <a:p>
            <a:fld id="{79C11B60-D200-CF4C-B2F0-33BFF2D053E2}" type="slidenum">
              <a:rPr lang="en-US" smtClean="0"/>
              <a:t>11</a:t>
            </a:fld>
            <a:endParaRPr lang="en-US"/>
          </a:p>
        </p:txBody>
      </p:sp>
    </p:spTree>
    <p:extLst>
      <p:ext uri="{BB962C8B-B14F-4D97-AF65-F5344CB8AC3E}">
        <p14:creationId xmlns:p14="http://schemas.microsoft.com/office/powerpoint/2010/main" val="18585037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Implies that the minimum size</a:t>
            </a:r>
            <a:r>
              <a:rPr lang="en-US" baseline="0" dirty="0"/>
              <a:t> of the project is 400,000.00 i.e. Kshs 46M Kshs</a:t>
            </a:r>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12</a:t>
            </a:fld>
            <a:endParaRPr lang="en-US"/>
          </a:p>
        </p:txBody>
      </p:sp>
    </p:spTree>
    <p:extLst>
      <p:ext uri="{BB962C8B-B14F-4D97-AF65-F5344CB8AC3E}">
        <p14:creationId xmlns:p14="http://schemas.microsoft.com/office/powerpoint/2010/main" val="347349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Cash</a:t>
            </a:r>
            <a:r>
              <a:rPr lang="en-US" baseline="0" dirty="0"/>
              <a:t> equivalent are not limited to the following: Staff time attributable to the project, Operating Capital(Rent, Equipment Lease, Rent, Utilities) certificates of deposits, long term overdraft facilities, </a:t>
            </a:r>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13</a:t>
            </a:fld>
            <a:endParaRPr lang="en-US"/>
          </a:p>
        </p:txBody>
      </p:sp>
    </p:spTree>
    <p:extLst>
      <p:ext uri="{BB962C8B-B14F-4D97-AF65-F5344CB8AC3E}">
        <p14:creationId xmlns:p14="http://schemas.microsoft.com/office/powerpoint/2010/main" val="1704851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14</a:t>
            </a:fld>
            <a:endParaRPr lang="en-US"/>
          </a:p>
        </p:txBody>
      </p:sp>
    </p:spTree>
    <p:extLst>
      <p:ext uri="{BB962C8B-B14F-4D97-AF65-F5344CB8AC3E}">
        <p14:creationId xmlns:p14="http://schemas.microsoft.com/office/powerpoint/2010/main" val="2641918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These costs can be in a project, but can’t be covered by the grant.</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Please note that projects can include the aforementioned costs provided that the costs are covered by the match funding component and not the financial support provided through this call. </a:t>
            </a:r>
            <a:endParaRPr lang="en-GB"/>
          </a:p>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15</a:t>
            </a:fld>
            <a:endParaRPr lang="en-US"/>
          </a:p>
        </p:txBody>
      </p:sp>
    </p:spTree>
    <p:extLst>
      <p:ext uri="{BB962C8B-B14F-4D97-AF65-F5344CB8AC3E}">
        <p14:creationId xmlns:p14="http://schemas.microsoft.com/office/powerpoint/2010/main" val="9117665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There will be two Windows under this call with each having additional specific eligibility criteria and allowable financial support. Window 1 focuses on established medium sized agri-enterprises that meet the core AgriFI eligibility criteria. Window 2 is informed by an exploratory study conducted in the regions/sectors where AgriFI has not received good application traction. The objective is to ensure balanced portfolio of agri-enterprises with good geographical, sectoral representation and capacity to deliver on the Fund’s objectives. Window 2 will specifically focus on smaller agri- enterprises in selected counties in Western, Nyanza, North Rift, South Rift, Northern and Coastal regions. This guideline is therefore meant to direct businesses to successfully submit applications in the respective Windows. </a:t>
            </a:r>
            <a:endParaRPr lang="en-GB" dirty="0"/>
          </a:p>
          <a:p>
            <a:endParaRPr lang="en-GB" dirty="0"/>
          </a:p>
        </p:txBody>
      </p:sp>
      <p:sp>
        <p:nvSpPr>
          <p:cNvPr id="4" name="Slide Number Placeholder 3"/>
          <p:cNvSpPr>
            <a:spLocks noGrp="1"/>
          </p:cNvSpPr>
          <p:nvPr>
            <p:ph type="sldNum" sz="quarter" idx="5"/>
          </p:nvPr>
        </p:nvSpPr>
        <p:spPr/>
        <p:txBody>
          <a:bodyPr/>
          <a:lstStyle/>
          <a:p>
            <a:fld id="{79C11B60-D200-CF4C-B2F0-33BFF2D053E2}" type="slidenum">
              <a:rPr lang="en-US" smtClean="0"/>
              <a:t>16</a:t>
            </a:fld>
            <a:endParaRPr lang="en-US"/>
          </a:p>
        </p:txBody>
      </p:sp>
    </p:spTree>
    <p:extLst>
      <p:ext uri="{BB962C8B-B14F-4D97-AF65-F5344CB8AC3E}">
        <p14:creationId xmlns:p14="http://schemas.microsoft.com/office/powerpoint/2010/main" val="40413151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C11B60-D200-CF4C-B2F0-33BFF2D053E2}" type="slidenum">
              <a:rPr lang="en-US" smtClean="0"/>
              <a:t>17</a:t>
            </a:fld>
            <a:endParaRPr lang="en-US"/>
          </a:p>
        </p:txBody>
      </p:sp>
    </p:spTree>
    <p:extLst>
      <p:ext uri="{BB962C8B-B14F-4D97-AF65-F5344CB8AC3E}">
        <p14:creationId xmlns:p14="http://schemas.microsoft.com/office/powerpoint/2010/main" val="25385042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9C11B60-D200-CF4C-B2F0-33BFF2D053E2}" type="slidenum">
              <a:rPr lang="en-US" smtClean="0"/>
              <a:t>18</a:t>
            </a:fld>
            <a:endParaRPr lang="en-US"/>
          </a:p>
        </p:txBody>
      </p:sp>
    </p:spTree>
    <p:extLst>
      <p:ext uri="{BB962C8B-B14F-4D97-AF65-F5344CB8AC3E}">
        <p14:creationId xmlns:p14="http://schemas.microsoft.com/office/powerpoint/2010/main" val="23561182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19</a:t>
            </a:fld>
            <a:endParaRPr lang="en-US"/>
          </a:p>
        </p:txBody>
      </p:sp>
    </p:spTree>
    <p:extLst>
      <p:ext uri="{BB962C8B-B14F-4D97-AF65-F5344CB8AC3E}">
        <p14:creationId xmlns:p14="http://schemas.microsoft.com/office/powerpoint/2010/main" val="298945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2</a:t>
            </a:fld>
            <a:endParaRPr lang="en-US"/>
          </a:p>
        </p:txBody>
      </p:sp>
    </p:spTree>
    <p:extLst>
      <p:ext uri="{BB962C8B-B14F-4D97-AF65-F5344CB8AC3E}">
        <p14:creationId xmlns:p14="http://schemas.microsoft.com/office/powerpoint/2010/main" val="1863562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Projected growth in business revenue turnover and profitability as a result of project implementation</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Demonstrated potential market demand for product or services in the target markets</a:t>
            </a:r>
          </a:p>
          <a:p>
            <a:pPr lvl="0"/>
            <a:r>
              <a:rPr lang="en-GB" sz="1200" kern="1200" dirty="0">
                <a:solidFill>
                  <a:schemeClr val="tx1"/>
                </a:solidFill>
                <a:effectLst/>
                <a:latin typeface="+mn-lt"/>
                <a:ea typeface="+mn-ea"/>
                <a:cs typeface="+mn-cs"/>
              </a:rPr>
              <a:t>Internal capacity of the </a:t>
            </a:r>
            <a:r>
              <a:rPr lang="en-GB" sz="1200" kern="1200" dirty="0" err="1">
                <a:solidFill>
                  <a:schemeClr val="tx1"/>
                </a:solidFill>
                <a:effectLst/>
                <a:latin typeface="+mn-lt"/>
                <a:ea typeface="+mn-ea"/>
                <a:cs typeface="+mn-cs"/>
              </a:rPr>
              <a:t>agri</a:t>
            </a:r>
            <a:r>
              <a:rPr lang="en-GB" sz="1200" kern="1200" dirty="0">
                <a:solidFill>
                  <a:schemeClr val="tx1"/>
                </a:solidFill>
                <a:effectLst/>
                <a:latin typeface="+mn-lt"/>
                <a:ea typeface="+mn-ea"/>
                <a:cs typeface="+mn-cs"/>
              </a:rPr>
              <a:t>-enterprise to implement the project (management, governance, financial management)</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Financial health of the </a:t>
            </a:r>
            <a:r>
              <a:rPr lang="en-GB" sz="1200" kern="1200" dirty="0" err="1">
                <a:solidFill>
                  <a:schemeClr val="tx1"/>
                </a:solidFill>
                <a:effectLst/>
                <a:latin typeface="+mn-lt"/>
                <a:ea typeface="+mn-ea"/>
                <a:cs typeface="+mn-cs"/>
              </a:rPr>
              <a:t>agri</a:t>
            </a:r>
            <a:r>
              <a:rPr lang="en-GB" sz="1200" kern="1200" dirty="0">
                <a:solidFill>
                  <a:schemeClr val="tx1"/>
                </a:solidFill>
                <a:effectLst/>
                <a:latin typeface="+mn-lt"/>
                <a:ea typeface="+mn-ea"/>
                <a:cs typeface="+mn-cs"/>
              </a:rPr>
              <a:t>-enterprise (growth in turnover, profitability, financing sources)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Business risk identification and mitigation capacity</a:t>
            </a:r>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20</a:t>
            </a:fld>
            <a:endParaRPr lang="en-US"/>
          </a:p>
        </p:txBody>
      </p:sp>
    </p:spTree>
    <p:extLst>
      <p:ext uri="{BB962C8B-B14F-4D97-AF65-F5344CB8AC3E}">
        <p14:creationId xmlns:p14="http://schemas.microsoft.com/office/powerpoint/2010/main" val="41687408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C11B60-D200-CF4C-B2F0-33BFF2D053E2}" type="slidenum">
              <a:rPr lang="en-US" smtClean="0"/>
              <a:t>21</a:t>
            </a:fld>
            <a:endParaRPr lang="en-US"/>
          </a:p>
        </p:txBody>
      </p:sp>
    </p:spTree>
    <p:extLst>
      <p:ext uri="{BB962C8B-B14F-4D97-AF65-F5344CB8AC3E}">
        <p14:creationId xmlns:p14="http://schemas.microsoft.com/office/powerpoint/2010/main" val="3924202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22</a:t>
            </a:fld>
            <a:endParaRPr lang="en-US"/>
          </a:p>
        </p:txBody>
      </p:sp>
    </p:spTree>
    <p:extLst>
      <p:ext uri="{BB962C8B-B14F-4D97-AF65-F5344CB8AC3E}">
        <p14:creationId xmlns:p14="http://schemas.microsoft.com/office/powerpoint/2010/main" val="42498979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23</a:t>
            </a:fld>
            <a:endParaRPr lang="en-US"/>
          </a:p>
        </p:txBody>
      </p:sp>
    </p:spTree>
    <p:extLst>
      <p:ext uri="{BB962C8B-B14F-4D97-AF65-F5344CB8AC3E}">
        <p14:creationId xmlns:p14="http://schemas.microsoft.com/office/powerpoint/2010/main" val="38352531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24</a:t>
            </a:fld>
            <a:endParaRPr lang="en-US"/>
          </a:p>
        </p:txBody>
      </p:sp>
    </p:spTree>
    <p:extLst>
      <p:ext uri="{BB962C8B-B14F-4D97-AF65-F5344CB8AC3E}">
        <p14:creationId xmlns:p14="http://schemas.microsoft.com/office/powerpoint/2010/main" val="21810074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25</a:t>
            </a:fld>
            <a:endParaRPr lang="en-US"/>
          </a:p>
        </p:txBody>
      </p:sp>
    </p:spTree>
    <p:extLst>
      <p:ext uri="{BB962C8B-B14F-4D97-AF65-F5344CB8AC3E}">
        <p14:creationId xmlns:p14="http://schemas.microsoft.com/office/powerpoint/2010/main" val="38333907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26</a:t>
            </a:fld>
            <a:endParaRPr lang="en-US"/>
          </a:p>
        </p:txBody>
      </p:sp>
    </p:spTree>
    <p:extLst>
      <p:ext uri="{BB962C8B-B14F-4D97-AF65-F5344CB8AC3E}">
        <p14:creationId xmlns:p14="http://schemas.microsoft.com/office/powerpoint/2010/main" val="25841306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27</a:t>
            </a:fld>
            <a:endParaRPr lang="en-US"/>
          </a:p>
        </p:txBody>
      </p:sp>
    </p:spTree>
    <p:extLst>
      <p:ext uri="{BB962C8B-B14F-4D97-AF65-F5344CB8AC3E}">
        <p14:creationId xmlns:p14="http://schemas.microsoft.com/office/powerpoint/2010/main" val="11201663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28</a:t>
            </a:fld>
            <a:endParaRPr lang="en-US"/>
          </a:p>
        </p:txBody>
      </p:sp>
    </p:spTree>
    <p:extLst>
      <p:ext uri="{BB962C8B-B14F-4D97-AF65-F5344CB8AC3E}">
        <p14:creationId xmlns:p14="http://schemas.microsoft.com/office/powerpoint/2010/main" val="10666003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29</a:t>
            </a:fld>
            <a:endParaRPr lang="en-US"/>
          </a:p>
        </p:txBody>
      </p:sp>
    </p:spTree>
    <p:extLst>
      <p:ext uri="{BB962C8B-B14F-4D97-AF65-F5344CB8AC3E}">
        <p14:creationId xmlns:p14="http://schemas.microsoft.com/office/powerpoint/2010/main" val="3146059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3</a:t>
            </a:fld>
            <a:endParaRPr lang="en-US"/>
          </a:p>
        </p:txBody>
      </p:sp>
    </p:spTree>
    <p:extLst>
      <p:ext uri="{BB962C8B-B14F-4D97-AF65-F5344CB8AC3E}">
        <p14:creationId xmlns:p14="http://schemas.microsoft.com/office/powerpoint/2010/main" val="15148401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C11B60-D200-CF4C-B2F0-33BFF2D053E2}" type="slidenum">
              <a:rPr lang="en-US" smtClean="0"/>
              <a:t>30</a:t>
            </a:fld>
            <a:endParaRPr lang="en-US"/>
          </a:p>
        </p:txBody>
      </p:sp>
    </p:spTree>
    <p:extLst>
      <p:ext uri="{BB962C8B-B14F-4D97-AF65-F5344CB8AC3E}">
        <p14:creationId xmlns:p14="http://schemas.microsoft.com/office/powerpoint/2010/main" val="429974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C11B60-D200-CF4C-B2F0-33BFF2D053E2}" type="slidenum">
              <a:rPr lang="en-US" smtClean="0"/>
              <a:t>31</a:t>
            </a:fld>
            <a:endParaRPr lang="en-US"/>
          </a:p>
        </p:txBody>
      </p:sp>
    </p:spTree>
    <p:extLst>
      <p:ext uri="{BB962C8B-B14F-4D97-AF65-F5344CB8AC3E}">
        <p14:creationId xmlns:p14="http://schemas.microsoft.com/office/powerpoint/2010/main" val="22015301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C11B60-D200-CF4C-B2F0-33BFF2D053E2}" type="slidenum">
              <a:rPr lang="en-US" smtClean="0"/>
              <a:t>32</a:t>
            </a:fld>
            <a:endParaRPr lang="en-US"/>
          </a:p>
        </p:txBody>
      </p:sp>
    </p:spTree>
    <p:extLst>
      <p:ext uri="{BB962C8B-B14F-4D97-AF65-F5344CB8AC3E}">
        <p14:creationId xmlns:p14="http://schemas.microsoft.com/office/powerpoint/2010/main" val="17156114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C11B60-D200-CF4C-B2F0-33BFF2D053E2}" type="slidenum">
              <a:rPr lang="en-US" smtClean="0"/>
              <a:t>33</a:t>
            </a:fld>
            <a:endParaRPr lang="en-US"/>
          </a:p>
        </p:txBody>
      </p:sp>
    </p:spTree>
    <p:extLst>
      <p:ext uri="{BB962C8B-B14F-4D97-AF65-F5344CB8AC3E}">
        <p14:creationId xmlns:p14="http://schemas.microsoft.com/office/powerpoint/2010/main" val="3605592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C11B60-D200-CF4C-B2F0-33BFF2D053E2}" type="slidenum">
              <a:rPr lang="en-US" smtClean="0"/>
              <a:t>34</a:t>
            </a:fld>
            <a:endParaRPr lang="en-US"/>
          </a:p>
        </p:txBody>
      </p:sp>
    </p:spTree>
    <p:extLst>
      <p:ext uri="{BB962C8B-B14F-4D97-AF65-F5344CB8AC3E}">
        <p14:creationId xmlns:p14="http://schemas.microsoft.com/office/powerpoint/2010/main" val="23220935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11B60-D200-CF4C-B2F0-33BFF2D053E2}" type="slidenum">
              <a:rPr lang="en-US" smtClean="0"/>
              <a:t>35</a:t>
            </a:fld>
            <a:endParaRPr lang="en-US"/>
          </a:p>
        </p:txBody>
      </p:sp>
    </p:spTree>
    <p:extLst>
      <p:ext uri="{BB962C8B-B14F-4D97-AF65-F5344CB8AC3E}">
        <p14:creationId xmlns:p14="http://schemas.microsoft.com/office/powerpoint/2010/main" val="1280328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4</a:t>
            </a:fld>
            <a:endParaRPr lang="en-US"/>
          </a:p>
        </p:txBody>
      </p:sp>
    </p:spTree>
    <p:extLst>
      <p:ext uri="{BB962C8B-B14F-4D97-AF65-F5344CB8AC3E}">
        <p14:creationId xmlns:p14="http://schemas.microsoft.com/office/powerpoint/2010/main" val="2035304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5</a:t>
            </a:fld>
            <a:endParaRPr lang="en-US"/>
          </a:p>
        </p:txBody>
      </p:sp>
    </p:spTree>
    <p:extLst>
      <p:ext uri="{BB962C8B-B14F-4D97-AF65-F5344CB8AC3E}">
        <p14:creationId xmlns:p14="http://schemas.microsoft.com/office/powerpoint/2010/main" val="24301139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p>
        </p:txBody>
      </p:sp>
      <p:sp>
        <p:nvSpPr>
          <p:cNvPr id="4" name="Slide Number Placeholder 3"/>
          <p:cNvSpPr>
            <a:spLocks noGrp="1"/>
          </p:cNvSpPr>
          <p:nvPr>
            <p:ph type="sldNum" sz="quarter" idx="10"/>
          </p:nvPr>
        </p:nvSpPr>
        <p:spPr/>
        <p:txBody>
          <a:bodyPr/>
          <a:lstStyle/>
          <a:p>
            <a:fld id="{79C11B60-D200-CF4C-B2F0-33BFF2D053E2}" type="slidenum">
              <a:rPr lang="en-US" smtClean="0"/>
              <a:t>6</a:t>
            </a:fld>
            <a:endParaRPr lang="en-US"/>
          </a:p>
        </p:txBody>
      </p:sp>
    </p:spTree>
    <p:extLst>
      <p:ext uri="{BB962C8B-B14F-4D97-AF65-F5344CB8AC3E}">
        <p14:creationId xmlns:p14="http://schemas.microsoft.com/office/powerpoint/2010/main" val="614116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7</a:t>
            </a:fld>
            <a:endParaRPr lang="en-US"/>
          </a:p>
        </p:txBody>
      </p:sp>
    </p:spTree>
    <p:extLst>
      <p:ext uri="{BB962C8B-B14F-4D97-AF65-F5344CB8AC3E}">
        <p14:creationId xmlns:p14="http://schemas.microsoft.com/office/powerpoint/2010/main" val="3978432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b="1" dirty="0"/>
              <a:t>Sustainable Agriculture-</a:t>
            </a:r>
            <a:r>
              <a:rPr lang="en-US" b="0" dirty="0"/>
              <a:t> Implies environmental sustainable and Climate smart agriculture</a:t>
            </a:r>
            <a:endParaRPr lang="en-US" b="1" dirty="0"/>
          </a:p>
          <a:p>
            <a:r>
              <a:rPr lang="en-US" b="1" dirty="0"/>
              <a:t>Net Equivalent Jobs:</a:t>
            </a:r>
            <a:r>
              <a:rPr lang="en-US" b="1" baseline="0" dirty="0"/>
              <a:t> </a:t>
            </a:r>
            <a:r>
              <a:rPr lang="en-US" b="0" baseline="0" dirty="0"/>
              <a:t>This is fulltime jobs plus consolidated part time jobs hours </a:t>
            </a:r>
            <a:endParaRPr lang="en-US" b="0" dirty="0"/>
          </a:p>
          <a:p>
            <a:r>
              <a:rPr lang="en-US" b="1" dirty="0"/>
              <a:t>Climate Smart Agriculture</a:t>
            </a:r>
          </a:p>
          <a:p>
            <a:r>
              <a:rPr lang="en-US" dirty="0"/>
              <a:t>Climate-smart agriculture (CSA) is an approach that works in agricultural systems to sustainably increasing agricultural productivity and incomes; adaptation and building resilience to climate change; and reducing and/or removing greenhouse gas emissions, where possible.</a:t>
            </a:r>
          </a:p>
        </p:txBody>
      </p:sp>
      <p:sp>
        <p:nvSpPr>
          <p:cNvPr id="4" name="Slide Number Placeholder 3"/>
          <p:cNvSpPr>
            <a:spLocks noGrp="1"/>
          </p:cNvSpPr>
          <p:nvPr>
            <p:ph type="sldNum" sz="quarter" idx="10"/>
          </p:nvPr>
        </p:nvSpPr>
        <p:spPr/>
        <p:txBody>
          <a:bodyPr/>
          <a:lstStyle/>
          <a:p>
            <a:fld id="{79C11B60-D200-CF4C-B2F0-33BFF2D053E2}" type="slidenum">
              <a:rPr lang="en-US" smtClean="0"/>
              <a:t>8</a:t>
            </a:fld>
            <a:endParaRPr lang="en-US"/>
          </a:p>
        </p:txBody>
      </p:sp>
    </p:spTree>
    <p:extLst>
      <p:ext uri="{BB962C8B-B14F-4D97-AF65-F5344CB8AC3E}">
        <p14:creationId xmlns:p14="http://schemas.microsoft.com/office/powerpoint/2010/main" val="2895628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b="1"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Financial Support: </a:t>
            </a:r>
            <a:r>
              <a:rPr lang="en-US" sz="1200" kern="1200" dirty="0">
                <a:solidFill>
                  <a:schemeClr val="tx1"/>
                </a:solidFill>
                <a:effectLst/>
                <a:latin typeface="+mn-lt"/>
                <a:ea typeface="+mn-ea"/>
                <a:cs typeface="+mn-cs"/>
              </a:rPr>
              <a:t>The</a:t>
            </a:r>
            <a:r>
              <a:rPr lang="en-US" sz="1200" kern="1200" baseline="0" dirty="0">
                <a:solidFill>
                  <a:schemeClr val="tx1"/>
                </a:solidFill>
                <a:effectLst/>
                <a:latin typeface="+mn-lt"/>
                <a:ea typeface="+mn-ea"/>
                <a:cs typeface="+mn-cs"/>
              </a:rPr>
              <a:t> project </a:t>
            </a:r>
            <a:r>
              <a:rPr lang="en-US" sz="1200" kern="1200" dirty="0">
                <a:solidFill>
                  <a:schemeClr val="tx1"/>
                </a:solidFill>
                <a:effectLst/>
                <a:latin typeface="+mn-lt"/>
                <a:ea typeface="+mn-ea"/>
                <a:cs typeface="+mn-cs"/>
              </a:rPr>
              <a:t>will offer SMEs financing for critical investments so as to ensure greater integration of smallholders/pastoralists into sustainable agriculture value chains. This will be achieved through a combination of own funds, grants and loans from </a:t>
            </a:r>
            <a:r>
              <a:rPr lang="en-US" sz="1200" kern="1200">
                <a:solidFill>
                  <a:schemeClr val="tx1"/>
                </a:solidFill>
                <a:effectLst/>
                <a:latin typeface="+mn-lt"/>
                <a:ea typeface="+mn-ea"/>
                <a:cs typeface="+mn-cs"/>
              </a:rPr>
              <a:t>the European </a:t>
            </a:r>
            <a:r>
              <a:rPr lang="en-US" sz="1200" kern="1200" dirty="0">
                <a:solidFill>
                  <a:schemeClr val="tx1"/>
                </a:solidFill>
                <a:effectLst/>
                <a:latin typeface="+mn-lt"/>
                <a:ea typeface="+mn-ea"/>
                <a:cs typeface="+mn-cs"/>
              </a:rPr>
              <a:t>Investment Bank’s partner banks. The SMEs will develop business plans financed through a matching grant (50-70%) and own funds (cash, in-kind), and where required, a loan. The grants will be provided to de-risks ventures which are unattractive to typical finance institutions and therefore unlikely to access financing..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TA:</a:t>
            </a:r>
            <a:r>
              <a:rPr lang="en-US" sz="1200" b="1"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program fund managers will provide the selected enterprises with targeted and needs-based technical assistance to improve on their business plans to support overall business growth. Further assistance will be accorded to strengthen farmer groups &amp; cooperatives, post harvest management and adaptation to climate smart farming.. The TAs will be informed by gaps emanating from capacity assessment exercise for Agri-Enterprises and farmer organization.</a:t>
            </a:r>
          </a:p>
          <a:p>
            <a:endParaRPr lang="en-US" dirty="0"/>
          </a:p>
        </p:txBody>
      </p:sp>
      <p:sp>
        <p:nvSpPr>
          <p:cNvPr id="4" name="Slide Number Placeholder 3"/>
          <p:cNvSpPr>
            <a:spLocks noGrp="1"/>
          </p:cNvSpPr>
          <p:nvPr>
            <p:ph type="sldNum" sz="quarter" idx="10"/>
          </p:nvPr>
        </p:nvSpPr>
        <p:spPr/>
        <p:txBody>
          <a:bodyPr/>
          <a:lstStyle/>
          <a:p>
            <a:fld id="{79C11B60-D200-CF4C-B2F0-33BFF2D053E2}" type="slidenum">
              <a:rPr lang="en-US" smtClean="0"/>
              <a:t>9</a:t>
            </a:fld>
            <a:endParaRPr lang="en-US"/>
          </a:p>
        </p:txBody>
      </p:sp>
    </p:spTree>
    <p:extLst>
      <p:ext uri="{BB962C8B-B14F-4D97-AF65-F5344CB8AC3E}">
        <p14:creationId xmlns:p14="http://schemas.microsoft.com/office/powerpoint/2010/main" val="365968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076CAC4-11DA-5B4E-994D-94EE0209BFF3}" type="datetimeFigureOut">
              <a:rPr lang="en-US" smtClean="0"/>
              <a:t>10/9/19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BED0A4-F48C-ED42-AE5C-A515BA8C9CB6}" type="slidenum">
              <a:rPr lang="en-US" smtClean="0"/>
              <a:t>‹#›</a:t>
            </a:fld>
            <a:endParaRPr lang="en-US"/>
          </a:p>
        </p:txBody>
      </p:sp>
      <p:sp>
        <p:nvSpPr>
          <p:cNvPr id="10" name="Title Placeholder 1">
            <a:extLst>
              <a:ext uri="{FF2B5EF4-FFF2-40B4-BE49-F238E27FC236}">
                <a16:creationId xmlns:a16="http://schemas.microsoft.com/office/drawing/2014/main" id="{8BF8FD9E-B9F8-004C-ACF0-D7150D632C84}"/>
              </a:ext>
            </a:extLst>
          </p:cNvPr>
          <p:cNvSpPr>
            <a:spLocks noGrp="1"/>
          </p:cNvSpPr>
          <p:nvPr>
            <p:ph type="title"/>
          </p:nvPr>
        </p:nvSpPr>
        <p:spPr>
          <a:xfrm>
            <a:off x="628650" y="711970"/>
            <a:ext cx="7886700" cy="612336"/>
          </a:xfrm>
          <a:prstGeom prst="rect">
            <a:avLst/>
          </a:prstGeom>
        </p:spPr>
        <p:txBody>
          <a:bodyPr vert="horz" lIns="91440" tIns="45720" rIns="91440" bIns="45720" rtlCol="0" anchor="ctr">
            <a:normAutofit/>
          </a:bodyPr>
          <a:lstStyle/>
          <a:p>
            <a:r>
              <a:rPr lang="en-US" dirty="0"/>
              <a:t>Click to edit Master title style</a:t>
            </a:r>
          </a:p>
        </p:txBody>
      </p:sp>
      <p:sp>
        <p:nvSpPr>
          <p:cNvPr id="11" name="Text Placeholder 2">
            <a:extLst>
              <a:ext uri="{FF2B5EF4-FFF2-40B4-BE49-F238E27FC236}">
                <a16:creationId xmlns:a16="http://schemas.microsoft.com/office/drawing/2014/main" id="{241DF26D-05C8-1B4C-84A7-455338B769C8}"/>
              </a:ext>
            </a:extLst>
          </p:cNvPr>
          <p:cNvSpPr>
            <a:spLocks noGrp="1"/>
          </p:cNvSpPr>
          <p:nvPr>
            <p:ph idx="1"/>
          </p:nvPr>
        </p:nvSpPr>
        <p:spPr>
          <a:xfrm>
            <a:off x="628650" y="1450430"/>
            <a:ext cx="7886700" cy="388882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538983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076CAC4-11DA-5B4E-994D-94EE0209BFF3}" type="datetimeFigureOut">
              <a:rPr lang="en-US" smtClean="0"/>
              <a:t>10/9/19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BED0A4-F48C-ED42-AE5C-A515BA8C9CB6}" type="slidenum">
              <a:rPr lang="en-US" smtClean="0"/>
              <a:t>‹#›</a:t>
            </a:fld>
            <a:endParaRPr lang="en-US"/>
          </a:p>
        </p:txBody>
      </p:sp>
      <p:sp>
        <p:nvSpPr>
          <p:cNvPr id="9" name="Title Placeholder 1">
            <a:extLst>
              <a:ext uri="{FF2B5EF4-FFF2-40B4-BE49-F238E27FC236}">
                <a16:creationId xmlns:a16="http://schemas.microsoft.com/office/drawing/2014/main" id="{136815AC-2FD3-5C47-AE00-DF36D66CC739}"/>
              </a:ext>
            </a:extLst>
          </p:cNvPr>
          <p:cNvSpPr>
            <a:spLocks noGrp="1"/>
          </p:cNvSpPr>
          <p:nvPr>
            <p:ph type="title"/>
          </p:nvPr>
        </p:nvSpPr>
        <p:spPr>
          <a:xfrm>
            <a:off x="628650" y="950314"/>
            <a:ext cx="7886700" cy="612336"/>
          </a:xfrm>
          <a:prstGeom prst="rect">
            <a:avLst/>
          </a:prstGeom>
        </p:spPr>
        <p:txBody>
          <a:bodyPr vert="horz" lIns="91440" tIns="45720" rIns="91440" bIns="45720" rtlCol="0" anchor="ctr">
            <a:normAutofit/>
          </a:bodyPr>
          <a:lstStyle/>
          <a:p>
            <a:r>
              <a:rPr lang="en-US" dirty="0"/>
              <a:t>Click to edit Master title style</a:t>
            </a:r>
          </a:p>
        </p:txBody>
      </p:sp>
      <p:sp>
        <p:nvSpPr>
          <p:cNvPr id="10" name="Text Placeholder 2">
            <a:extLst>
              <a:ext uri="{FF2B5EF4-FFF2-40B4-BE49-F238E27FC236}">
                <a16:creationId xmlns:a16="http://schemas.microsoft.com/office/drawing/2014/main" id="{4EA1E0D9-1BED-4641-8540-4DD78BADDF9C}"/>
              </a:ext>
            </a:extLst>
          </p:cNvPr>
          <p:cNvSpPr>
            <a:spLocks noGrp="1"/>
          </p:cNvSpPr>
          <p:nvPr>
            <p:ph idx="1"/>
          </p:nvPr>
        </p:nvSpPr>
        <p:spPr>
          <a:xfrm>
            <a:off x="628650" y="1708921"/>
            <a:ext cx="7886700" cy="388882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7" name="Picture 6">
            <a:extLst>
              <a:ext uri="{FF2B5EF4-FFF2-40B4-BE49-F238E27FC236}">
                <a16:creationId xmlns:a16="http://schemas.microsoft.com/office/drawing/2014/main" id="{A33148EB-CCCA-FA41-BC4C-5311718EA3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86700" y="6343846"/>
            <a:ext cx="628650" cy="377630"/>
          </a:xfrm>
          <a:prstGeom prst="rect">
            <a:avLst/>
          </a:prstGeom>
        </p:spPr>
      </p:pic>
    </p:spTree>
    <p:extLst>
      <p:ext uri="{BB962C8B-B14F-4D97-AF65-F5344CB8AC3E}">
        <p14:creationId xmlns:p14="http://schemas.microsoft.com/office/powerpoint/2010/main" val="78289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711970"/>
            <a:ext cx="7886700" cy="61233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450430"/>
            <a:ext cx="7886700" cy="388882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76CAC4-11DA-5B4E-994D-94EE0209BFF3}" type="datetimeFigureOut">
              <a:rPr lang="en-US" smtClean="0"/>
              <a:t>10/9/19</a:t>
            </a:fld>
            <a:endParaRPr 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BED0A4-F48C-ED42-AE5C-A515BA8C9CB6}" type="slidenum">
              <a:rPr lang="en-US" smtClean="0"/>
              <a:t>‹#›</a:t>
            </a:fld>
            <a:endParaRPr lang="en-US"/>
          </a:p>
        </p:txBody>
      </p:sp>
    </p:spTree>
    <p:extLst>
      <p:ext uri="{BB962C8B-B14F-4D97-AF65-F5344CB8AC3E}">
        <p14:creationId xmlns:p14="http://schemas.microsoft.com/office/powerpoint/2010/main" val="3435073729"/>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defTabSz="914364" rtl="0" eaLnBrk="1" latinLnBrk="0" hangingPunct="1">
        <a:lnSpc>
          <a:spcPct val="90000"/>
        </a:lnSpc>
        <a:spcBef>
          <a:spcPct val="0"/>
        </a:spcBef>
        <a:buNone/>
        <a:defRPr sz="2000" b="1" kern="1200">
          <a:solidFill>
            <a:srgbClr val="455157"/>
          </a:solidFill>
          <a:latin typeface="Arial" panose="020B0604020202020204" pitchFamily="34" charset="0"/>
          <a:ea typeface="+mj-ea"/>
          <a:cs typeface="Arial" panose="020B0604020202020204" pitchFamily="34" charset="0"/>
        </a:defRPr>
      </a:lvl1pPr>
    </p:titleStyle>
    <p:bodyStyle>
      <a:lvl1pPr marL="228590" indent="-228590" algn="l" defTabSz="914364" rtl="0" eaLnBrk="1" latinLnBrk="0" hangingPunct="1">
        <a:lnSpc>
          <a:spcPct val="90000"/>
        </a:lnSpc>
        <a:spcBef>
          <a:spcPts val="1000"/>
        </a:spcBef>
        <a:buFont typeface="Arial" panose="020B0604020202020204" pitchFamily="34" charset="0"/>
        <a:buChar char="•"/>
        <a:defRPr sz="2000" kern="1200">
          <a:solidFill>
            <a:srgbClr val="455157"/>
          </a:solidFill>
          <a:latin typeface="Arial" panose="020B0604020202020204" pitchFamily="34" charset="0"/>
          <a:ea typeface="+mn-ea"/>
          <a:cs typeface="Arial" panose="020B0604020202020204" pitchFamily="34" charset="0"/>
        </a:defRPr>
      </a:lvl1pPr>
      <a:lvl2pPr marL="685772" indent="-228590" algn="l" defTabSz="914364" rtl="0" eaLnBrk="1" latinLnBrk="0" hangingPunct="1">
        <a:lnSpc>
          <a:spcPct val="90000"/>
        </a:lnSpc>
        <a:spcBef>
          <a:spcPts val="500"/>
        </a:spcBef>
        <a:buFont typeface="Arial" panose="020B0604020202020204" pitchFamily="34" charset="0"/>
        <a:buChar char="•"/>
        <a:defRPr sz="1800" kern="1200">
          <a:solidFill>
            <a:srgbClr val="455157"/>
          </a:solidFill>
          <a:latin typeface="Arial" panose="020B0604020202020204" pitchFamily="34" charset="0"/>
          <a:ea typeface="+mn-ea"/>
          <a:cs typeface="Arial" panose="020B0604020202020204" pitchFamily="34" charset="0"/>
        </a:defRPr>
      </a:lvl2pPr>
      <a:lvl3pPr marL="1142954" indent="-228590" algn="l" defTabSz="914364" rtl="0" eaLnBrk="1" latinLnBrk="0" hangingPunct="1">
        <a:lnSpc>
          <a:spcPct val="90000"/>
        </a:lnSpc>
        <a:spcBef>
          <a:spcPts val="500"/>
        </a:spcBef>
        <a:buFont typeface="Arial" panose="020B0604020202020204" pitchFamily="34" charset="0"/>
        <a:buChar char="•"/>
        <a:defRPr sz="1600" kern="1200">
          <a:solidFill>
            <a:srgbClr val="455157"/>
          </a:solidFill>
          <a:latin typeface="Arial" panose="020B0604020202020204" pitchFamily="34" charset="0"/>
          <a:ea typeface="+mn-ea"/>
          <a:cs typeface="Arial" panose="020B0604020202020204" pitchFamily="34" charset="0"/>
        </a:defRPr>
      </a:lvl3pPr>
      <a:lvl4pPr marL="1600136" indent="-228590" algn="l" defTabSz="91436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17" indent="-228590" algn="l" defTabSz="91436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9" indent="-228590" algn="l" defTabSz="91436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0" algn="l" defTabSz="91436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0" algn="l" defTabSz="91436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4" indent="-228590" algn="l" defTabSz="91436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4" rtl="0" eaLnBrk="1" latinLnBrk="0" hangingPunct="1">
        <a:defRPr sz="1800" kern="1200">
          <a:solidFill>
            <a:schemeClr val="tx1"/>
          </a:solidFill>
          <a:latin typeface="+mn-lt"/>
          <a:ea typeface="+mn-ea"/>
          <a:cs typeface="+mn-cs"/>
        </a:defRPr>
      </a:lvl1pPr>
      <a:lvl2pPr marL="457182" algn="l" defTabSz="914364" rtl="0" eaLnBrk="1" latinLnBrk="0" hangingPunct="1">
        <a:defRPr sz="1800" kern="1200">
          <a:solidFill>
            <a:schemeClr val="tx1"/>
          </a:solidFill>
          <a:latin typeface="+mn-lt"/>
          <a:ea typeface="+mn-ea"/>
          <a:cs typeface="+mn-cs"/>
        </a:defRPr>
      </a:lvl2pPr>
      <a:lvl3pPr marL="914364" algn="l" defTabSz="914364" rtl="0" eaLnBrk="1" latinLnBrk="0" hangingPunct="1">
        <a:defRPr sz="1800" kern="1200">
          <a:solidFill>
            <a:schemeClr val="tx1"/>
          </a:solidFill>
          <a:latin typeface="+mn-lt"/>
          <a:ea typeface="+mn-ea"/>
          <a:cs typeface="+mn-cs"/>
        </a:defRPr>
      </a:lvl3pPr>
      <a:lvl4pPr marL="1371545" algn="l" defTabSz="914364" rtl="0" eaLnBrk="1" latinLnBrk="0" hangingPunct="1">
        <a:defRPr sz="1800" kern="1200">
          <a:solidFill>
            <a:schemeClr val="tx1"/>
          </a:solidFill>
          <a:latin typeface="+mn-lt"/>
          <a:ea typeface="+mn-ea"/>
          <a:cs typeface="+mn-cs"/>
        </a:defRPr>
      </a:lvl4pPr>
      <a:lvl5pPr marL="1828727" algn="l" defTabSz="914364" rtl="0" eaLnBrk="1" latinLnBrk="0" hangingPunct="1">
        <a:defRPr sz="1800" kern="1200">
          <a:solidFill>
            <a:schemeClr val="tx1"/>
          </a:solidFill>
          <a:latin typeface="+mn-lt"/>
          <a:ea typeface="+mn-ea"/>
          <a:cs typeface="+mn-cs"/>
        </a:defRPr>
      </a:lvl5pPr>
      <a:lvl6pPr marL="2285909" algn="l" defTabSz="914364" rtl="0" eaLnBrk="1" latinLnBrk="0" hangingPunct="1">
        <a:defRPr sz="1800" kern="1200">
          <a:solidFill>
            <a:schemeClr val="tx1"/>
          </a:solidFill>
          <a:latin typeface="+mn-lt"/>
          <a:ea typeface="+mn-ea"/>
          <a:cs typeface="+mn-cs"/>
        </a:defRPr>
      </a:lvl6pPr>
      <a:lvl7pPr marL="2743091" algn="l" defTabSz="914364" rtl="0" eaLnBrk="1" latinLnBrk="0" hangingPunct="1">
        <a:defRPr sz="1800" kern="1200">
          <a:solidFill>
            <a:schemeClr val="tx1"/>
          </a:solidFill>
          <a:latin typeface="+mn-lt"/>
          <a:ea typeface="+mn-ea"/>
          <a:cs typeface="+mn-cs"/>
        </a:defRPr>
      </a:lvl7pPr>
      <a:lvl8pPr marL="3200272" algn="l" defTabSz="914364" rtl="0" eaLnBrk="1" latinLnBrk="0" hangingPunct="1">
        <a:defRPr sz="1800" kern="1200">
          <a:solidFill>
            <a:schemeClr val="tx1"/>
          </a:solidFill>
          <a:latin typeface="+mn-lt"/>
          <a:ea typeface="+mn-ea"/>
          <a:cs typeface="+mn-cs"/>
        </a:defRPr>
      </a:lvl8pPr>
      <a:lvl9pPr marL="3657454" algn="l" defTabSz="91436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africube.com/slovakia-mark/"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1.tiff"/></Relationships>
</file>

<file path=ppt/slides/_rels/slide34.xml.rels><?xml version="1.0" encoding="UTF-8" standalone="yes"?>
<Relationships xmlns="http://schemas.openxmlformats.org/package/2006/relationships"><Relationship Id="rId3" Type="http://schemas.openxmlformats.org/officeDocument/2006/relationships/hyperlink" Target="https://agrifichallengefund.org/faq/"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png"/><Relationship Id="rId7" Type="http://schemas.openxmlformats.org/officeDocument/2006/relationships/diagramColors" Target="../diagrams/colors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image" Target="../media/image5.gif"/><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e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E3E0B58-BA28-3749-A497-E52F66560EEA}"/>
              </a:ext>
            </a:extLst>
          </p:cNvPr>
          <p:cNvSpPr txBox="1"/>
          <p:nvPr/>
        </p:nvSpPr>
        <p:spPr>
          <a:xfrm>
            <a:off x="203199" y="812088"/>
            <a:ext cx="6927274" cy="954107"/>
          </a:xfrm>
          <a:prstGeom prst="rect">
            <a:avLst/>
          </a:prstGeom>
          <a:noFill/>
        </p:spPr>
        <p:txBody>
          <a:bodyPr wrap="square" rtlCol="0">
            <a:spAutoFit/>
          </a:bodyPr>
          <a:lstStyle/>
          <a:p>
            <a:r>
              <a:rPr lang="en-US" sz="2800" b="1">
                <a:solidFill>
                  <a:srgbClr val="D98E2A"/>
                </a:solidFill>
                <a:latin typeface="Arial Black" panose="020B0A04020102020204" pitchFamily="34" charset="0"/>
                <a:cs typeface="Arial" panose="020B0604020202020204" pitchFamily="34" charset="0"/>
              </a:rPr>
              <a:t>About the AgriFI </a:t>
            </a:r>
            <a:r>
              <a:rPr lang="en-US" sz="2800" b="1" dirty="0">
                <a:solidFill>
                  <a:srgbClr val="D98E2A"/>
                </a:solidFill>
                <a:latin typeface="Arial Black" panose="020B0A04020102020204" pitchFamily="34" charset="0"/>
                <a:cs typeface="Arial" panose="020B0604020202020204" pitchFamily="34" charset="0"/>
              </a:rPr>
              <a:t>Kenya Challenge Fund</a:t>
            </a:r>
          </a:p>
        </p:txBody>
      </p:sp>
      <p:sp>
        <p:nvSpPr>
          <p:cNvPr id="7" name="TextBox 6">
            <a:extLst>
              <a:ext uri="{FF2B5EF4-FFF2-40B4-BE49-F238E27FC236}">
                <a16:creationId xmlns:a16="http://schemas.microsoft.com/office/drawing/2014/main" id="{9E7E7DC6-59B5-944C-898A-EDB91B22FCCB}"/>
              </a:ext>
            </a:extLst>
          </p:cNvPr>
          <p:cNvSpPr txBox="1"/>
          <p:nvPr/>
        </p:nvSpPr>
        <p:spPr>
          <a:xfrm>
            <a:off x="203199" y="1671317"/>
            <a:ext cx="3211333" cy="400110"/>
          </a:xfrm>
          <a:prstGeom prst="rect">
            <a:avLst/>
          </a:prstGeom>
          <a:noFill/>
        </p:spPr>
        <p:txBody>
          <a:bodyPr wrap="square" rtlCol="0">
            <a:spAutoFit/>
          </a:bodyPr>
          <a:lstStyle/>
          <a:p>
            <a:r>
              <a:rPr lang="en-US" sz="2000" dirty="0">
                <a:solidFill>
                  <a:srgbClr val="455157"/>
                </a:solidFill>
                <a:latin typeface="Arial Black" panose="020B0A04020102020204" pitchFamily="34" charset="0"/>
                <a:cs typeface="Times New Roman" panose="02020603050405020304" pitchFamily="18" charset="0"/>
              </a:rPr>
              <a:t>Information Sessions</a:t>
            </a:r>
          </a:p>
        </p:txBody>
      </p:sp>
    </p:spTree>
    <p:extLst>
      <p:ext uri="{BB962C8B-B14F-4D97-AF65-F5344CB8AC3E}">
        <p14:creationId xmlns:p14="http://schemas.microsoft.com/office/powerpoint/2010/main" val="3900231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p:txBody>
          <a:bodyPr>
            <a:normAutofit/>
          </a:bodyPr>
          <a:lstStyle/>
          <a:p>
            <a:pPr algn="l"/>
            <a:r>
              <a:rPr lang="en-US" sz="2800" dirty="0">
                <a:solidFill>
                  <a:srgbClr val="D98E2A"/>
                </a:solidFill>
                <a:latin typeface="Arial Black" panose="020B0A04020102020204" pitchFamily="34" charset="0"/>
                <a:ea typeface="+mn-ea"/>
              </a:rPr>
              <a:t>Eligible Actions to be Supported </a:t>
            </a:r>
          </a:p>
        </p:txBody>
      </p:sp>
      <p:sp>
        <p:nvSpPr>
          <p:cNvPr id="7" name="Content Placeholder 6">
            <a:extLst>
              <a:ext uri="{FF2B5EF4-FFF2-40B4-BE49-F238E27FC236}">
                <a16:creationId xmlns:a16="http://schemas.microsoft.com/office/drawing/2014/main" id="{2A7BEAC4-172F-9D4A-BE80-2400830280FC}"/>
              </a:ext>
            </a:extLst>
          </p:cNvPr>
          <p:cNvSpPr>
            <a:spLocks noGrp="1"/>
          </p:cNvSpPr>
          <p:nvPr>
            <p:ph idx="1"/>
          </p:nvPr>
        </p:nvSpPr>
        <p:spPr>
          <a:xfrm>
            <a:off x="1052398" y="1708921"/>
            <a:ext cx="7886700" cy="3888827"/>
          </a:xfrm>
        </p:spPr>
        <p:txBody>
          <a:bodyPr>
            <a:normAutofit/>
          </a:bodyPr>
          <a:lstStyle/>
          <a:p>
            <a:pPr marL="0" indent="0">
              <a:buNone/>
            </a:pPr>
            <a:r>
              <a:rPr lang="en-GB" b="1" dirty="0"/>
              <a:t>1. Initiatives resulting in positive impact on smallholder farmers or pastoralists. Not limited to those that;</a:t>
            </a:r>
          </a:p>
          <a:p>
            <a:pPr marL="1617599" lvl="3" indent="-457182">
              <a:buFont typeface="Wingdings" panose="05000000000000000000" pitchFamily="2" charset="2"/>
              <a:buChar char="§"/>
            </a:pPr>
            <a:r>
              <a:rPr lang="en-GB" sz="2000" b="1" dirty="0">
                <a:solidFill>
                  <a:srgbClr val="455157"/>
                </a:solidFill>
                <a:latin typeface="Arial" panose="020B0604020202020204" pitchFamily="34" charset="0"/>
                <a:cs typeface="Arial" panose="020B0604020202020204" pitchFamily="34" charset="0"/>
              </a:rPr>
              <a:t>Improves agricultural productivity</a:t>
            </a:r>
          </a:p>
          <a:p>
            <a:pPr marL="1617599" lvl="3" indent="-457182">
              <a:buFont typeface="Wingdings" panose="05000000000000000000" pitchFamily="2" charset="2"/>
              <a:buChar char="§"/>
            </a:pPr>
            <a:r>
              <a:rPr lang="en-GB" sz="2000" b="1" dirty="0">
                <a:solidFill>
                  <a:srgbClr val="455157"/>
                </a:solidFill>
                <a:latin typeface="Arial" panose="020B0604020202020204" pitchFamily="34" charset="0"/>
                <a:cs typeface="Arial" panose="020B0604020202020204" pitchFamily="34" charset="0"/>
              </a:rPr>
              <a:t>Increases market access</a:t>
            </a:r>
          </a:p>
          <a:p>
            <a:pPr marL="1617599" lvl="3" indent="-457182">
              <a:buFont typeface="Wingdings" panose="05000000000000000000" pitchFamily="2" charset="2"/>
              <a:buChar char="§"/>
            </a:pPr>
            <a:r>
              <a:rPr lang="en-GB" sz="2000" b="1" dirty="0">
                <a:solidFill>
                  <a:srgbClr val="455157"/>
                </a:solidFill>
                <a:latin typeface="Arial" panose="020B0604020202020204" pitchFamily="34" charset="0"/>
                <a:cs typeface="Arial" panose="020B0604020202020204" pitchFamily="34" charset="0"/>
              </a:rPr>
              <a:t>Improves post-harvest handling</a:t>
            </a:r>
          </a:p>
          <a:p>
            <a:pPr marL="1617599" lvl="3" indent="-457182">
              <a:buFont typeface="Wingdings" panose="05000000000000000000" pitchFamily="2" charset="2"/>
              <a:buChar char="§"/>
            </a:pPr>
            <a:r>
              <a:rPr lang="en-GB" sz="2000" b="1" dirty="0">
                <a:solidFill>
                  <a:srgbClr val="455157"/>
                </a:solidFill>
                <a:latin typeface="Arial" panose="020B0604020202020204" pitchFamily="34" charset="0"/>
                <a:cs typeface="Arial" panose="020B0604020202020204" pitchFamily="34" charset="0"/>
              </a:rPr>
              <a:t>Enhances food safety</a:t>
            </a:r>
          </a:p>
          <a:p>
            <a:pPr marL="0" indent="0">
              <a:buNone/>
            </a:pPr>
            <a:r>
              <a:rPr lang="en-GB" b="1" dirty="0"/>
              <a:t>2. Initiatives that support business processes towards farmer integration</a:t>
            </a:r>
          </a:p>
        </p:txBody>
      </p:sp>
    </p:spTree>
    <p:extLst>
      <p:ext uri="{BB962C8B-B14F-4D97-AF65-F5344CB8AC3E}">
        <p14:creationId xmlns:p14="http://schemas.microsoft.com/office/powerpoint/2010/main" val="3015355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a:xfrm>
            <a:off x="628650" y="644146"/>
            <a:ext cx="7886700" cy="612336"/>
          </a:xfrm>
        </p:spPr>
        <p:txBody>
          <a:bodyPr>
            <a:normAutofit/>
          </a:bodyPr>
          <a:lstStyle/>
          <a:p>
            <a:pPr algn="l"/>
            <a:r>
              <a:rPr lang="en-US" sz="2800" dirty="0">
                <a:solidFill>
                  <a:srgbClr val="D98E2A"/>
                </a:solidFill>
                <a:latin typeface="Arial Black" panose="020B0A04020102020204" pitchFamily="34" charset="0"/>
                <a:ea typeface="+mn-ea"/>
              </a:rPr>
              <a:t>Who is Eligible</a:t>
            </a:r>
          </a:p>
        </p:txBody>
      </p:sp>
      <p:sp>
        <p:nvSpPr>
          <p:cNvPr id="7" name="Content Placeholder 6">
            <a:extLst>
              <a:ext uri="{FF2B5EF4-FFF2-40B4-BE49-F238E27FC236}">
                <a16:creationId xmlns:a16="http://schemas.microsoft.com/office/drawing/2014/main" id="{2A7BEAC4-172F-9D4A-BE80-2400830280FC}"/>
              </a:ext>
            </a:extLst>
          </p:cNvPr>
          <p:cNvSpPr>
            <a:spLocks noGrp="1"/>
          </p:cNvSpPr>
          <p:nvPr>
            <p:ph idx="1"/>
          </p:nvPr>
        </p:nvSpPr>
        <p:spPr>
          <a:xfrm>
            <a:off x="628650" y="1256483"/>
            <a:ext cx="7886700" cy="4341264"/>
          </a:xfrm>
        </p:spPr>
        <p:txBody>
          <a:bodyPr>
            <a:normAutofit lnSpcReduction="10000"/>
          </a:bodyPr>
          <a:lstStyle/>
          <a:p>
            <a:pPr lvl="0"/>
            <a:r>
              <a:rPr lang="en-GB" b="1" dirty="0"/>
              <a:t>Incorporated in Kenya as a company or a cooperative. </a:t>
            </a:r>
            <a:endParaRPr lang="en-US" b="1" dirty="0"/>
          </a:p>
          <a:p>
            <a:pPr lvl="0"/>
            <a:r>
              <a:rPr lang="en-GB" b="1" dirty="0"/>
              <a:t>Compliance (national and local laws and regulations)</a:t>
            </a:r>
            <a:endParaRPr lang="en-US" b="1" dirty="0"/>
          </a:p>
          <a:p>
            <a:pPr lvl="0"/>
            <a:r>
              <a:rPr lang="en-GB" b="1" dirty="0"/>
              <a:t>For-profit entity; not-for-profit organisations and government bodies are not eligible as lead applicants</a:t>
            </a:r>
          </a:p>
          <a:p>
            <a:pPr lvl="0"/>
            <a:r>
              <a:rPr lang="en-GB" b="1" dirty="0"/>
              <a:t>Match the sum of financial support (own funds/credit </a:t>
            </a:r>
            <a:r>
              <a:rPr lang="en-GB" b="1" dirty="0" err="1"/>
              <a:t>etc</a:t>
            </a:r>
            <a:r>
              <a:rPr lang="en-GB" b="1" dirty="0"/>
              <a:t>)</a:t>
            </a:r>
          </a:p>
          <a:p>
            <a:pPr lvl="0"/>
            <a:r>
              <a:rPr lang="en-US" b="1" dirty="0"/>
              <a:t>Integration of smallholder farmers/pastoralists proven</a:t>
            </a:r>
          </a:p>
          <a:p>
            <a:pPr lvl="0"/>
            <a:r>
              <a:rPr lang="en-GB" b="1" dirty="0"/>
              <a:t>At least three (3) years of uninterrupted operations in Kenya</a:t>
            </a:r>
          </a:p>
          <a:p>
            <a:r>
              <a:rPr lang="en-GB" b="1" dirty="0"/>
              <a:t>Must have a yearly turnover in the range of EUR 200,000 to EUR 50,000,000 </a:t>
            </a:r>
            <a:r>
              <a:rPr lang="en-US" b="1" dirty="0"/>
              <a:t>(KSH 23m to KSH 5.7bn )</a:t>
            </a:r>
          </a:p>
          <a:p>
            <a:r>
              <a:rPr lang="en-GB" b="1" dirty="0"/>
              <a:t>Must have audited accounts for the 3 most recent years.</a:t>
            </a:r>
          </a:p>
          <a:p>
            <a:r>
              <a:rPr lang="en-GB" b="1" dirty="0"/>
              <a:t>Applicants may submit their business plans in consortium with other companies</a:t>
            </a:r>
            <a:endParaRPr lang="en-US" b="1" dirty="0"/>
          </a:p>
        </p:txBody>
      </p:sp>
    </p:spTree>
    <p:extLst>
      <p:ext uri="{BB962C8B-B14F-4D97-AF65-F5344CB8AC3E}">
        <p14:creationId xmlns:p14="http://schemas.microsoft.com/office/powerpoint/2010/main" val="509700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p:txBody>
          <a:bodyPr>
            <a:normAutofit/>
          </a:bodyPr>
          <a:lstStyle/>
          <a:p>
            <a:pPr algn="l"/>
            <a:r>
              <a:rPr lang="en-US" sz="2800" dirty="0">
                <a:solidFill>
                  <a:srgbClr val="D98E2A"/>
                </a:solidFill>
                <a:latin typeface="Arial Black" panose="020B0A04020102020204" pitchFamily="34" charset="0"/>
                <a:ea typeface="+mn-ea"/>
              </a:rPr>
              <a:t>Detailed financial support highlights</a:t>
            </a:r>
          </a:p>
        </p:txBody>
      </p:sp>
      <p:sp>
        <p:nvSpPr>
          <p:cNvPr id="7" name="Content Placeholder 6">
            <a:extLst>
              <a:ext uri="{FF2B5EF4-FFF2-40B4-BE49-F238E27FC236}">
                <a16:creationId xmlns:a16="http://schemas.microsoft.com/office/drawing/2014/main" id="{2A7BEAC4-172F-9D4A-BE80-2400830280FC}"/>
              </a:ext>
            </a:extLst>
          </p:cNvPr>
          <p:cNvSpPr>
            <a:spLocks noGrp="1"/>
          </p:cNvSpPr>
          <p:nvPr>
            <p:ph idx="1"/>
          </p:nvPr>
        </p:nvSpPr>
        <p:spPr/>
        <p:txBody>
          <a:bodyPr>
            <a:normAutofit/>
          </a:bodyPr>
          <a:lstStyle/>
          <a:p>
            <a:pPr marL="457182" indent="-457182" algn="just">
              <a:buFont typeface="Wingdings" panose="05000000000000000000" pitchFamily="2" charset="2"/>
              <a:buChar char="§"/>
            </a:pPr>
            <a:r>
              <a:rPr lang="en-US" b="1" dirty="0"/>
              <a:t>Financial allocation</a:t>
            </a:r>
            <a:r>
              <a:rPr lang="en-US" dirty="0"/>
              <a:t>:  EUR 18m in 3 calls, approximately  EUR 8m for the third call</a:t>
            </a:r>
          </a:p>
          <a:p>
            <a:pPr marL="457182" indent="-457182" algn="just">
              <a:buFont typeface="Wingdings" panose="05000000000000000000" pitchFamily="2" charset="2"/>
              <a:buChar char="§"/>
            </a:pPr>
            <a:r>
              <a:rPr lang="en-US" b="1" dirty="0"/>
              <a:t>Size of Financial support: </a:t>
            </a:r>
          </a:p>
          <a:p>
            <a:pPr marL="457182" indent="-457182" algn="just">
              <a:buFont typeface="Wingdings" panose="05000000000000000000" pitchFamily="2" charset="2"/>
              <a:buChar char="§"/>
            </a:pPr>
            <a:endParaRPr lang="en-US" b="1" dirty="0"/>
          </a:p>
          <a:p>
            <a:pPr marL="457182" indent="-457182" algn="just">
              <a:buFont typeface="Wingdings" panose="05000000000000000000" pitchFamily="2" charset="2"/>
              <a:buChar char="§"/>
            </a:pPr>
            <a:endParaRPr lang="en-US" b="1" dirty="0"/>
          </a:p>
          <a:p>
            <a:pPr marL="457182" indent="-457182" algn="just">
              <a:buFont typeface="Wingdings" panose="05000000000000000000" pitchFamily="2" charset="2"/>
              <a:buChar char="§"/>
            </a:pPr>
            <a:endParaRPr lang="en-US" b="1" dirty="0"/>
          </a:p>
          <a:p>
            <a:pPr marL="457182" indent="-457182" algn="just">
              <a:buFont typeface="Wingdings" panose="05000000000000000000" pitchFamily="2" charset="2"/>
              <a:buChar char="§"/>
            </a:pPr>
            <a:endParaRPr lang="en-US" b="1" dirty="0"/>
          </a:p>
          <a:p>
            <a:pPr marL="457182" indent="-457182" algn="just">
              <a:buFont typeface="Wingdings" panose="05000000000000000000" pitchFamily="2" charset="2"/>
              <a:buChar char="§"/>
              <a:tabLst>
                <a:tab pos="534967" algn="l"/>
              </a:tabLst>
            </a:pPr>
            <a:r>
              <a:rPr lang="en-US" dirty="0"/>
              <a:t>Support max. 50% of project size and balance matched by applicants</a:t>
            </a:r>
          </a:p>
          <a:p>
            <a:pPr algn="just">
              <a:buFont typeface="Wingdings" panose="05000000000000000000" pitchFamily="2" charset="2"/>
              <a:buChar char="§"/>
            </a:pPr>
            <a:r>
              <a:rPr lang="en-US" b="1" dirty="0"/>
              <a:t>Project duration: </a:t>
            </a:r>
            <a:r>
              <a:rPr lang="en-US" dirty="0"/>
              <a:t>24 months</a:t>
            </a:r>
          </a:p>
        </p:txBody>
      </p:sp>
      <p:pic>
        <p:nvPicPr>
          <p:cNvPr id="3" name="Picture 2">
            <a:extLst>
              <a:ext uri="{FF2B5EF4-FFF2-40B4-BE49-F238E27FC236}">
                <a16:creationId xmlns:a16="http://schemas.microsoft.com/office/drawing/2014/main" id="{09A3EE6E-D3BC-3743-80BD-6EF5726CD950}"/>
              </a:ext>
            </a:extLst>
          </p:cNvPr>
          <p:cNvPicPr>
            <a:picLocks noChangeAspect="1"/>
          </p:cNvPicPr>
          <p:nvPr/>
        </p:nvPicPr>
        <p:blipFill>
          <a:blip r:embed="rId3"/>
          <a:stretch>
            <a:fillRect/>
          </a:stretch>
        </p:blipFill>
        <p:spPr>
          <a:xfrm>
            <a:off x="0" y="2758636"/>
            <a:ext cx="9144000" cy="1553378"/>
          </a:xfrm>
          <a:prstGeom prst="rect">
            <a:avLst/>
          </a:prstGeom>
        </p:spPr>
      </p:pic>
    </p:spTree>
    <p:extLst>
      <p:ext uri="{BB962C8B-B14F-4D97-AF65-F5344CB8AC3E}">
        <p14:creationId xmlns:p14="http://schemas.microsoft.com/office/powerpoint/2010/main" val="434629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a:xfrm>
            <a:off x="628650" y="644146"/>
            <a:ext cx="7886700" cy="612336"/>
          </a:xfrm>
        </p:spPr>
        <p:txBody>
          <a:bodyPr>
            <a:normAutofit/>
          </a:bodyPr>
          <a:lstStyle/>
          <a:p>
            <a:pPr algn="l"/>
            <a:r>
              <a:rPr lang="en-US" sz="2800" dirty="0">
                <a:solidFill>
                  <a:srgbClr val="D98E2A"/>
                </a:solidFill>
                <a:latin typeface="Arial Black" panose="020B0A04020102020204" pitchFamily="34" charset="0"/>
                <a:ea typeface="+mn-ea"/>
              </a:rPr>
              <a:t>Match Funding</a:t>
            </a:r>
          </a:p>
        </p:txBody>
      </p:sp>
      <p:sp>
        <p:nvSpPr>
          <p:cNvPr id="7" name="Content Placeholder 6">
            <a:extLst>
              <a:ext uri="{FF2B5EF4-FFF2-40B4-BE49-F238E27FC236}">
                <a16:creationId xmlns:a16="http://schemas.microsoft.com/office/drawing/2014/main" id="{2A7BEAC4-172F-9D4A-BE80-2400830280FC}"/>
              </a:ext>
            </a:extLst>
          </p:cNvPr>
          <p:cNvSpPr>
            <a:spLocks noGrp="1"/>
          </p:cNvSpPr>
          <p:nvPr>
            <p:ph idx="1"/>
          </p:nvPr>
        </p:nvSpPr>
        <p:spPr>
          <a:xfrm>
            <a:off x="628650" y="1256483"/>
            <a:ext cx="7886700" cy="4341264"/>
          </a:xfrm>
        </p:spPr>
        <p:txBody>
          <a:bodyPr>
            <a:normAutofit/>
          </a:bodyPr>
          <a:lstStyle/>
          <a:p>
            <a:pPr lvl="0"/>
            <a:r>
              <a:rPr lang="en-US" b="1" dirty="0"/>
              <a:t>Own resources</a:t>
            </a:r>
          </a:p>
          <a:p>
            <a:pPr lvl="1"/>
            <a:r>
              <a:rPr lang="en-US" sz="2000" dirty="0"/>
              <a:t>Cash </a:t>
            </a:r>
          </a:p>
          <a:p>
            <a:pPr lvl="1"/>
            <a:r>
              <a:rPr lang="en-US" sz="2000" dirty="0"/>
              <a:t>Cash equivalents </a:t>
            </a:r>
          </a:p>
          <a:p>
            <a:pPr lvl="0"/>
            <a:r>
              <a:rPr lang="en-US" b="1" dirty="0"/>
              <a:t>External financing</a:t>
            </a:r>
          </a:p>
          <a:p>
            <a:pPr lvl="1"/>
            <a:r>
              <a:rPr lang="en-US" sz="2000" dirty="0"/>
              <a:t>Credit (details of Equity Bank facility later)</a:t>
            </a:r>
          </a:p>
          <a:p>
            <a:pPr lvl="1"/>
            <a:r>
              <a:rPr lang="en-US" sz="2000" dirty="0"/>
              <a:t>Equity</a:t>
            </a:r>
          </a:p>
          <a:p>
            <a:pPr lvl="0"/>
            <a:r>
              <a:rPr lang="en-US" b="1" dirty="0"/>
              <a:t>Above can be provided by the lead applicant or consortium partner</a:t>
            </a:r>
            <a:endParaRPr lang="en-GB" dirty="0"/>
          </a:p>
        </p:txBody>
      </p:sp>
    </p:spTree>
    <p:extLst>
      <p:ext uri="{BB962C8B-B14F-4D97-AF65-F5344CB8AC3E}">
        <p14:creationId xmlns:p14="http://schemas.microsoft.com/office/powerpoint/2010/main" val="1526184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p:txBody>
          <a:bodyPr>
            <a:normAutofit/>
          </a:bodyPr>
          <a:lstStyle/>
          <a:p>
            <a:pPr algn="l"/>
            <a:r>
              <a:rPr lang="en-US" sz="2800" dirty="0">
                <a:solidFill>
                  <a:srgbClr val="D98E2A"/>
                </a:solidFill>
                <a:latin typeface="Arial Black" panose="020B0A04020102020204" pitchFamily="34" charset="0"/>
                <a:ea typeface="+mn-ea"/>
              </a:rPr>
              <a:t>Eligible</a:t>
            </a:r>
            <a:r>
              <a:rPr lang="en-US" sz="2800" dirty="0">
                <a:solidFill>
                  <a:srgbClr val="D98E2A"/>
                </a:solidFill>
                <a:ea typeface="+mn-ea"/>
              </a:rPr>
              <a:t> </a:t>
            </a:r>
            <a:r>
              <a:rPr lang="en-US" sz="2800" dirty="0">
                <a:solidFill>
                  <a:srgbClr val="D98E2A"/>
                </a:solidFill>
                <a:latin typeface="Arial Black" panose="020B0A04020102020204" pitchFamily="34" charset="0"/>
                <a:ea typeface="+mn-ea"/>
              </a:rPr>
              <a:t>Costs</a:t>
            </a:r>
          </a:p>
        </p:txBody>
      </p:sp>
      <p:sp>
        <p:nvSpPr>
          <p:cNvPr id="7" name="Content Placeholder 6">
            <a:extLst>
              <a:ext uri="{FF2B5EF4-FFF2-40B4-BE49-F238E27FC236}">
                <a16:creationId xmlns:a16="http://schemas.microsoft.com/office/drawing/2014/main" id="{2A7BEAC4-172F-9D4A-BE80-2400830280FC}"/>
              </a:ext>
            </a:extLst>
          </p:cNvPr>
          <p:cNvSpPr>
            <a:spLocks noGrp="1"/>
          </p:cNvSpPr>
          <p:nvPr>
            <p:ph idx="1"/>
          </p:nvPr>
        </p:nvSpPr>
        <p:spPr/>
        <p:txBody>
          <a:bodyPr>
            <a:noAutofit/>
          </a:bodyPr>
          <a:lstStyle/>
          <a:p>
            <a:pPr marL="0" indent="0">
              <a:buNone/>
            </a:pPr>
            <a:r>
              <a:rPr lang="en-US" sz="1900" b="1" dirty="0"/>
              <a:t>The AgriFI financial support will be invested in costs that result in better integration of smallholder farmers/pastoralists and improved business technical capacity. This will include:</a:t>
            </a:r>
          </a:p>
          <a:p>
            <a:r>
              <a:rPr lang="en-US" sz="1900" b="1" dirty="0"/>
              <a:t>Farmer organization and capacity building;</a:t>
            </a:r>
          </a:p>
          <a:p>
            <a:r>
              <a:rPr lang="en-US" sz="1900" b="1" dirty="0"/>
              <a:t>Improvement of institutional capacity/business processes for effective smallholder integration;</a:t>
            </a:r>
          </a:p>
          <a:p>
            <a:r>
              <a:rPr lang="en-US" sz="1900" b="1" dirty="0"/>
              <a:t>Acquisition, installation, upgrading /management of systems; </a:t>
            </a:r>
          </a:p>
          <a:p>
            <a:r>
              <a:rPr lang="en-US" sz="1900" b="1" dirty="0"/>
              <a:t>Applications geared towards efficient management of business and farmer integration processes;</a:t>
            </a:r>
          </a:p>
          <a:p>
            <a:r>
              <a:rPr lang="en-US" sz="1900" b="1" dirty="0"/>
              <a:t>Capital expenditure (Only if it directly leads to integration of a substantial number of smallholders/pastoralists).</a:t>
            </a:r>
          </a:p>
        </p:txBody>
      </p:sp>
    </p:spTree>
    <p:extLst>
      <p:ext uri="{BB962C8B-B14F-4D97-AF65-F5344CB8AC3E}">
        <p14:creationId xmlns:p14="http://schemas.microsoft.com/office/powerpoint/2010/main" val="100614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p:txBody>
          <a:bodyPr>
            <a:normAutofit/>
          </a:bodyPr>
          <a:lstStyle/>
          <a:p>
            <a:pPr algn="l"/>
            <a:r>
              <a:rPr lang="en-US" sz="2800" dirty="0">
                <a:solidFill>
                  <a:srgbClr val="D98E2A"/>
                </a:solidFill>
                <a:latin typeface="Arial Black" panose="020B0A04020102020204" pitchFamily="34" charset="0"/>
                <a:ea typeface="+mn-ea"/>
              </a:rPr>
              <a:t>Non Eligible Costs</a:t>
            </a:r>
          </a:p>
        </p:txBody>
      </p:sp>
      <p:sp>
        <p:nvSpPr>
          <p:cNvPr id="7" name="Content Placeholder 6">
            <a:extLst>
              <a:ext uri="{FF2B5EF4-FFF2-40B4-BE49-F238E27FC236}">
                <a16:creationId xmlns:a16="http://schemas.microsoft.com/office/drawing/2014/main" id="{2A7BEAC4-172F-9D4A-BE80-2400830280FC}"/>
              </a:ext>
            </a:extLst>
          </p:cNvPr>
          <p:cNvSpPr>
            <a:spLocks noGrp="1"/>
          </p:cNvSpPr>
          <p:nvPr>
            <p:ph idx="1"/>
          </p:nvPr>
        </p:nvSpPr>
        <p:spPr/>
        <p:txBody>
          <a:bodyPr>
            <a:normAutofit fontScale="92500" lnSpcReduction="10000"/>
          </a:bodyPr>
          <a:lstStyle/>
          <a:p>
            <a:pPr marL="0" indent="0">
              <a:buNone/>
            </a:pPr>
            <a:r>
              <a:rPr lang="en-GB" b="1" dirty="0"/>
              <a:t>Any other related costs including the following:</a:t>
            </a:r>
          </a:p>
          <a:p>
            <a:pPr lvl="0">
              <a:buFont typeface="Wingdings" panose="05000000000000000000" pitchFamily="2" charset="2"/>
              <a:buChar char="§"/>
            </a:pPr>
            <a:r>
              <a:rPr lang="en-US" b="1" dirty="0"/>
              <a:t>Credit to third party (including input credit); </a:t>
            </a:r>
          </a:p>
          <a:p>
            <a:pPr lvl="0">
              <a:buFont typeface="Wingdings" panose="05000000000000000000" pitchFamily="2" charset="2"/>
              <a:buChar char="§"/>
            </a:pPr>
            <a:r>
              <a:rPr lang="en-US" b="1" dirty="0"/>
              <a:t>Debts and debts service charges (interest); </a:t>
            </a:r>
          </a:p>
          <a:p>
            <a:pPr lvl="0">
              <a:buFont typeface="Wingdings" panose="05000000000000000000" pitchFamily="2" charset="2"/>
              <a:buChar char="§"/>
            </a:pPr>
            <a:r>
              <a:rPr lang="en-US" b="1" dirty="0"/>
              <a:t>Provisions for losses, debts or potential future liabilities; </a:t>
            </a:r>
          </a:p>
          <a:p>
            <a:pPr lvl="0">
              <a:buFont typeface="Wingdings" panose="05000000000000000000" pitchFamily="2" charset="2"/>
              <a:buChar char="§"/>
            </a:pPr>
            <a:r>
              <a:rPr lang="en-US" b="1" dirty="0"/>
              <a:t>Costs declared by the beneficiary(</a:t>
            </a:r>
            <a:r>
              <a:rPr lang="en-US" b="1" dirty="0" err="1"/>
              <a:t>ies</a:t>
            </a:r>
            <a:r>
              <a:rPr lang="en-US" b="1" dirty="0"/>
              <a:t>) and financed by another action or work programme receiving a European Union financial support (including through the European Development Fund); </a:t>
            </a:r>
          </a:p>
          <a:p>
            <a:pPr lvl="0">
              <a:buFont typeface="Wingdings" panose="05000000000000000000" pitchFamily="2" charset="2"/>
              <a:buChar char="§"/>
            </a:pPr>
            <a:r>
              <a:rPr lang="en-US" b="1" dirty="0"/>
              <a:t>Purchases of land or buildings and/or refurbishment: </a:t>
            </a:r>
          </a:p>
          <a:p>
            <a:pPr lvl="0">
              <a:buFont typeface="Wingdings" panose="05000000000000000000" pitchFamily="2" charset="2"/>
              <a:buChar char="§"/>
            </a:pPr>
            <a:r>
              <a:rPr lang="en-US" b="1" dirty="0"/>
              <a:t>Currency exchange losses; </a:t>
            </a:r>
          </a:p>
          <a:p>
            <a:pPr lvl="0">
              <a:buFont typeface="Wingdings" panose="05000000000000000000" pitchFamily="2" charset="2"/>
              <a:buChar char="§"/>
            </a:pPr>
            <a:r>
              <a:rPr lang="en-US" b="1" dirty="0"/>
              <a:t>Salary costs of the personnel of national administrations;</a:t>
            </a:r>
          </a:p>
          <a:p>
            <a:pPr lvl="0">
              <a:buFont typeface="Wingdings" panose="05000000000000000000" pitchFamily="2" charset="2"/>
              <a:buChar char="§"/>
            </a:pPr>
            <a:r>
              <a:rPr lang="en-US" b="1" dirty="0"/>
              <a:t>Taxes and import/export tariffs</a:t>
            </a:r>
          </a:p>
        </p:txBody>
      </p:sp>
    </p:spTree>
    <p:extLst>
      <p:ext uri="{BB962C8B-B14F-4D97-AF65-F5344CB8AC3E}">
        <p14:creationId xmlns:p14="http://schemas.microsoft.com/office/powerpoint/2010/main" val="142672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C9562-9A03-ED4E-99D6-1AAACCA5FD1B}"/>
              </a:ext>
            </a:extLst>
          </p:cNvPr>
          <p:cNvSpPr>
            <a:spLocks noGrp="1"/>
          </p:cNvSpPr>
          <p:nvPr>
            <p:ph type="title"/>
          </p:nvPr>
        </p:nvSpPr>
        <p:spPr/>
        <p:txBody>
          <a:bodyPr>
            <a:normAutofit/>
          </a:bodyPr>
          <a:lstStyle/>
          <a:p>
            <a:r>
              <a:rPr lang="en-GB" sz="2800" dirty="0">
                <a:solidFill>
                  <a:srgbClr val="D98E2A"/>
                </a:solidFill>
                <a:latin typeface="Arial Black" panose="020B0A04020102020204" pitchFamily="34" charset="0"/>
                <a:ea typeface="+mn-ea"/>
              </a:rPr>
              <a:t>Call 3 – Two Windows</a:t>
            </a:r>
          </a:p>
        </p:txBody>
      </p:sp>
      <p:sp>
        <p:nvSpPr>
          <p:cNvPr id="3" name="Content Placeholder 2">
            <a:extLst>
              <a:ext uri="{FF2B5EF4-FFF2-40B4-BE49-F238E27FC236}">
                <a16:creationId xmlns:a16="http://schemas.microsoft.com/office/drawing/2014/main" id="{A4C2EFC5-5D3F-4642-B155-D100943D2BE0}"/>
              </a:ext>
            </a:extLst>
          </p:cNvPr>
          <p:cNvSpPr>
            <a:spLocks noGrp="1"/>
          </p:cNvSpPr>
          <p:nvPr>
            <p:ph idx="1"/>
          </p:nvPr>
        </p:nvSpPr>
        <p:spPr/>
        <p:txBody>
          <a:bodyPr>
            <a:normAutofit/>
          </a:bodyPr>
          <a:lstStyle/>
          <a:p>
            <a:r>
              <a:rPr lang="en-GB" b="1" dirty="0"/>
              <a:t>Window 1 – General Call</a:t>
            </a:r>
          </a:p>
          <a:p>
            <a:pPr lvl="1"/>
            <a:r>
              <a:rPr lang="en-GB" sz="2000" b="1" dirty="0"/>
              <a:t>focuses on established medium sized agri-enterprises that meet the core AgriFI eligibility criteria</a:t>
            </a:r>
            <a:endParaRPr lang="en-GB" b="1" dirty="0"/>
          </a:p>
          <a:p>
            <a:r>
              <a:rPr lang="en-GB" b="1" dirty="0"/>
              <a:t>Window 2 - Geographic</a:t>
            </a:r>
          </a:p>
          <a:p>
            <a:pPr lvl="1"/>
            <a:r>
              <a:rPr lang="en-GB" sz="2000" b="1" dirty="0"/>
              <a:t>specific focus on smaller agri- enterprises in selected counties in Western, Nyanza, North Rift, South Rift, Northern and Coastal regions. </a:t>
            </a:r>
          </a:p>
        </p:txBody>
      </p:sp>
      <p:pic>
        <p:nvPicPr>
          <p:cNvPr id="4" name="Picture 3">
            <a:extLst>
              <a:ext uri="{FF2B5EF4-FFF2-40B4-BE49-F238E27FC236}">
                <a16:creationId xmlns:a16="http://schemas.microsoft.com/office/drawing/2014/main" id="{6AAD1C8F-7E7B-674B-A68A-D5D0090191F9}"/>
              </a:ext>
            </a:extLst>
          </p:cNvPr>
          <p:cNvPicPr>
            <a:picLocks noChangeAspect="1"/>
          </p:cNvPicPr>
          <p:nvPr/>
        </p:nvPicPr>
        <p:blipFill rotWithShape="1">
          <a:blip r:embed="rId3"/>
          <a:srcRect t="5973"/>
          <a:stretch/>
        </p:blipFill>
        <p:spPr>
          <a:xfrm>
            <a:off x="170121" y="4019107"/>
            <a:ext cx="8803758" cy="1406250"/>
          </a:xfrm>
          <a:prstGeom prst="rect">
            <a:avLst/>
          </a:prstGeom>
        </p:spPr>
      </p:pic>
    </p:spTree>
    <p:extLst>
      <p:ext uri="{BB962C8B-B14F-4D97-AF65-F5344CB8AC3E}">
        <p14:creationId xmlns:p14="http://schemas.microsoft.com/office/powerpoint/2010/main" val="30916213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C9562-9A03-ED4E-99D6-1AAACCA5FD1B}"/>
              </a:ext>
            </a:extLst>
          </p:cNvPr>
          <p:cNvSpPr>
            <a:spLocks noGrp="1"/>
          </p:cNvSpPr>
          <p:nvPr>
            <p:ph type="title"/>
          </p:nvPr>
        </p:nvSpPr>
        <p:spPr/>
        <p:txBody>
          <a:bodyPr>
            <a:normAutofit/>
          </a:bodyPr>
          <a:lstStyle/>
          <a:p>
            <a:r>
              <a:rPr lang="en-GB" sz="2800" dirty="0">
                <a:solidFill>
                  <a:srgbClr val="D98E2A"/>
                </a:solidFill>
                <a:latin typeface="Arial Black" panose="020B0A04020102020204" pitchFamily="34" charset="0"/>
                <a:ea typeface="+mn-ea"/>
              </a:rPr>
              <a:t>Call 3 – Window One</a:t>
            </a:r>
          </a:p>
        </p:txBody>
      </p:sp>
      <p:sp>
        <p:nvSpPr>
          <p:cNvPr id="3" name="Content Placeholder 2">
            <a:extLst>
              <a:ext uri="{FF2B5EF4-FFF2-40B4-BE49-F238E27FC236}">
                <a16:creationId xmlns:a16="http://schemas.microsoft.com/office/drawing/2014/main" id="{A4C2EFC5-5D3F-4642-B155-D100943D2BE0}"/>
              </a:ext>
            </a:extLst>
          </p:cNvPr>
          <p:cNvSpPr>
            <a:spLocks noGrp="1"/>
          </p:cNvSpPr>
          <p:nvPr>
            <p:ph idx="1"/>
          </p:nvPr>
        </p:nvSpPr>
        <p:spPr>
          <a:xfrm>
            <a:off x="497306" y="1708919"/>
            <a:ext cx="7732294" cy="4547502"/>
          </a:xfrm>
        </p:spPr>
        <p:txBody>
          <a:bodyPr>
            <a:normAutofit/>
          </a:bodyPr>
          <a:lstStyle/>
          <a:p>
            <a:pPr marL="0" indent="0">
              <a:buNone/>
            </a:pPr>
            <a:r>
              <a:rPr lang="en-GB" sz="2400" b="1" dirty="0"/>
              <a:t>Window 1 – General Call</a:t>
            </a:r>
          </a:p>
          <a:p>
            <a:pPr marL="914364" lvl="1" indent="-457182">
              <a:buFont typeface="+mj-lt"/>
              <a:buAutoNum type="alphaLcParenR"/>
            </a:pPr>
            <a:r>
              <a:rPr lang="en-GB" sz="2000" b="1" dirty="0"/>
              <a:t>Turnover EUR 200,000 to EUR 50,000,000</a:t>
            </a:r>
          </a:p>
          <a:p>
            <a:pPr marL="914364" lvl="1" indent="-457182">
              <a:buFont typeface="+mj-lt"/>
              <a:buAutoNum type="alphaLcParenR"/>
            </a:pPr>
            <a:r>
              <a:rPr lang="en-GB" sz="2000" b="1" dirty="0"/>
              <a:t>Asset base &lt; EUR 43,000,000</a:t>
            </a:r>
          </a:p>
          <a:p>
            <a:pPr marL="914364" lvl="1" indent="-457182">
              <a:buFont typeface="+mj-lt"/>
              <a:buAutoNum type="alphaLcParenR"/>
            </a:pPr>
            <a:r>
              <a:rPr lang="en-GB" sz="2000" b="1" dirty="0"/>
              <a:t>Able to contribute at least 50% of the project cost </a:t>
            </a:r>
          </a:p>
          <a:p>
            <a:pPr marL="914364" lvl="1" indent="-457182">
              <a:buFont typeface="+mj-lt"/>
              <a:buAutoNum type="alphaLcParenR"/>
            </a:pPr>
            <a:r>
              <a:rPr lang="en-GB" sz="2000" b="1" dirty="0"/>
              <a:t>Audited accounts for the three (3) most recent years. </a:t>
            </a:r>
          </a:p>
        </p:txBody>
      </p:sp>
    </p:spTree>
    <p:extLst>
      <p:ext uri="{BB962C8B-B14F-4D97-AF65-F5344CB8AC3E}">
        <p14:creationId xmlns:p14="http://schemas.microsoft.com/office/powerpoint/2010/main" val="2188044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C9562-9A03-ED4E-99D6-1AAACCA5FD1B}"/>
              </a:ext>
            </a:extLst>
          </p:cNvPr>
          <p:cNvSpPr>
            <a:spLocks noGrp="1"/>
          </p:cNvSpPr>
          <p:nvPr>
            <p:ph type="title"/>
          </p:nvPr>
        </p:nvSpPr>
        <p:spPr/>
        <p:txBody>
          <a:bodyPr>
            <a:normAutofit/>
          </a:bodyPr>
          <a:lstStyle/>
          <a:p>
            <a:r>
              <a:rPr lang="en-GB" sz="2800" dirty="0">
                <a:solidFill>
                  <a:srgbClr val="D98E2A"/>
                </a:solidFill>
                <a:latin typeface="Arial Black" panose="020B0A04020102020204" pitchFamily="34" charset="0"/>
                <a:ea typeface="+mn-ea"/>
              </a:rPr>
              <a:t>Call 3 – Window Two</a:t>
            </a:r>
          </a:p>
        </p:txBody>
      </p:sp>
      <p:sp>
        <p:nvSpPr>
          <p:cNvPr id="4" name="Content Placeholder 2">
            <a:extLst>
              <a:ext uri="{FF2B5EF4-FFF2-40B4-BE49-F238E27FC236}">
                <a16:creationId xmlns:a16="http://schemas.microsoft.com/office/drawing/2014/main" id="{F33E0FED-4534-6549-A0AA-E20B8537DD48}"/>
              </a:ext>
            </a:extLst>
          </p:cNvPr>
          <p:cNvSpPr txBox="1">
            <a:spLocks/>
          </p:cNvSpPr>
          <p:nvPr/>
        </p:nvSpPr>
        <p:spPr>
          <a:xfrm>
            <a:off x="628650" y="1708918"/>
            <a:ext cx="8146382" cy="555815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455157"/>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45515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45515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t>Geographic &amp; Smaller Business Focus</a:t>
            </a:r>
          </a:p>
          <a:p>
            <a:pPr marL="457182" indent="-457182">
              <a:lnSpc>
                <a:spcPct val="110000"/>
              </a:lnSpc>
              <a:buFont typeface="+mj-lt"/>
              <a:buAutoNum type="alphaLcParenR"/>
            </a:pPr>
            <a:r>
              <a:rPr lang="en-GB" sz="1800" b="1" dirty="0"/>
              <a:t>Turnover EUR 100,000 to EUR 200,000; </a:t>
            </a:r>
          </a:p>
          <a:p>
            <a:pPr marL="457182" indent="-457182">
              <a:lnSpc>
                <a:spcPct val="110000"/>
              </a:lnSpc>
              <a:buFont typeface="+mj-lt"/>
              <a:buAutoNum type="alphaLcParenR"/>
            </a:pPr>
            <a:r>
              <a:rPr lang="en-GB" sz="1800" b="1" dirty="0"/>
              <a:t>Able to contribute at least 50% of the project cost</a:t>
            </a:r>
          </a:p>
          <a:p>
            <a:pPr marL="457182" indent="-457182">
              <a:lnSpc>
                <a:spcPct val="110000"/>
              </a:lnSpc>
              <a:buFont typeface="+mj-lt"/>
              <a:buAutoNum type="alphaLcParenR"/>
            </a:pPr>
            <a:r>
              <a:rPr lang="en-GB" sz="1800" b="1" dirty="0"/>
              <a:t>Asset base &lt; EUR 1,000,000 (balance sheet total)</a:t>
            </a:r>
          </a:p>
          <a:p>
            <a:pPr marL="457182" indent="-457182">
              <a:lnSpc>
                <a:spcPct val="110000"/>
              </a:lnSpc>
              <a:buFont typeface="+mj-lt"/>
              <a:buAutoNum type="alphaLcParenR"/>
            </a:pPr>
            <a:r>
              <a:rPr lang="en-GB" sz="1800" b="1" dirty="0"/>
              <a:t>Must have audited accounts for at least the two (2) most recent years &amp; management accounts for the current year</a:t>
            </a:r>
          </a:p>
          <a:p>
            <a:pPr marL="457182" indent="-457182">
              <a:lnSpc>
                <a:spcPct val="110000"/>
              </a:lnSpc>
              <a:buFont typeface="+mj-lt"/>
              <a:buAutoNum type="alphaLcParenR"/>
            </a:pPr>
            <a:r>
              <a:rPr lang="en-GB" sz="1800" b="1" dirty="0"/>
              <a:t>Window 2 will explicitly target specific counties in the Western, Nyanza, North Rift, South Rift, Northern and Coastal region. </a:t>
            </a:r>
          </a:p>
          <a:p>
            <a:pPr marL="457182" indent="-457182">
              <a:lnSpc>
                <a:spcPct val="110000"/>
              </a:lnSpc>
              <a:buFont typeface="+mj-lt"/>
              <a:buAutoNum type="alphaLcParenR"/>
            </a:pPr>
            <a:r>
              <a:rPr lang="en-GB" sz="1800" b="1" dirty="0"/>
              <a:t>Refer to Annex 2 for the list of counties under this criterion. </a:t>
            </a:r>
          </a:p>
          <a:p>
            <a:endParaRPr lang="en-GB" sz="1600" b="1" dirty="0"/>
          </a:p>
        </p:txBody>
      </p:sp>
    </p:spTree>
    <p:extLst>
      <p:ext uri="{BB962C8B-B14F-4D97-AF65-F5344CB8AC3E}">
        <p14:creationId xmlns:p14="http://schemas.microsoft.com/office/powerpoint/2010/main" val="9643689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800" dirty="0">
                <a:solidFill>
                  <a:srgbClr val="D98E2A"/>
                </a:solidFill>
                <a:latin typeface="Arial Black" panose="020B0A04020102020204" pitchFamily="34" charset="0"/>
                <a:ea typeface="+mn-ea"/>
              </a:rPr>
              <a:t>Call 3 - timeline</a:t>
            </a:r>
          </a:p>
        </p:txBody>
      </p:sp>
      <p:sp>
        <p:nvSpPr>
          <p:cNvPr id="3" name="Content Placeholder 2"/>
          <p:cNvSpPr>
            <a:spLocks noGrp="1"/>
          </p:cNvSpPr>
          <p:nvPr>
            <p:ph idx="1"/>
          </p:nvPr>
        </p:nvSpPr>
        <p:spPr>
          <a:xfrm>
            <a:off x="859094" y="1708919"/>
            <a:ext cx="7886699" cy="3888827"/>
          </a:xfrm>
        </p:spPr>
        <p:txBody>
          <a:bodyPr>
            <a:normAutofit fontScale="92500"/>
          </a:bodyPr>
          <a:lstStyle/>
          <a:p>
            <a:pPr marL="457200" indent="-457200">
              <a:buFont typeface="+mj-lt"/>
              <a:buAutoNum type="arabicPeriod"/>
            </a:pPr>
            <a:r>
              <a:rPr lang="en-US" sz="2200" dirty="0"/>
              <a:t>Call 3 guidelines approval 10</a:t>
            </a:r>
            <a:r>
              <a:rPr lang="en-US" sz="2200" baseline="30000" dirty="0"/>
              <a:t>th</a:t>
            </a:r>
            <a:r>
              <a:rPr lang="en-US" sz="2200" dirty="0"/>
              <a:t> September 2019</a:t>
            </a:r>
          </a:p>
          <a:p>
            <a:pPr marL="457200" indent="-457200">
              <a:buFont typeface="+mj-lt"/>
              <a:buAutoNum type="arabicPeriod"/>
            </a:pPr>
            <a:r>
              <a:rPr lang="en-US" sz="2200" dirty="0"/>
              <a:t>Launch and Marketing: </a:t>
            </a:r>
            <a:r>
              <a:rPr lang="en-US" sz="2200" b="1" dirty="0"/>
              <a:t>9</a:t>
            </a:r>
            <a:r>
              <a:rPr lang="en-US" sz="2200" b="1" baseline="30000" dirty="0"/>
              <a:t>th</a:t>
            </a:r>
            <a:r>
              <a:rPr lang="en-US" sz="2200" b="1" dirty="0"/>
              <a:t> October </a:t>
            </a:r>
            <a:r>
              <a:rPr lang="en-US" sz="2200" dirty="0"/>
              <a:t>2019</a:t>
            </a:r>
          </a:p>
          <a:p>
            <a:pPr marL="457200" indent="-457200">
              <a:buFont typeface="+mj-lt"/>
              <a:buAutoNum type="arabicPeriod"/>
            </a:pPr>
            <a:r>
              <a:rPr lang="en-US" sz="2200" dirty="0"/>
              <a:t>CN submission: </a:t>
            </a:r>
            <a:r>
              <a:rPr lang="en-US" sz="2200" b="1" dirty="0"/>
              <a:t>20</a:t>
            </a:r>
            <a:r>
              <a:rPr lang="en-US" sz="2200" b="1" baseline="30000" dirty="0"/>
              <a:t>th</a:t>
            </a:r>
            <a:r>
              <a:rPr lang="en-US" sz="2200" b="1" dirty="0"/>
              <a:t> November </a:t>
            </a:r>
            <a:r>
              <a:rPr lang="en-US" sz="2200" dirty="0"/>
              <a:t>2019</a:t>
            </a:r>
          </a:p>
          <a:p>
            <a:pPr marL="457200" indent="-457200">
              <a:buFont typeface="+mj-lt"/>
              <a:buAutoNum type="arabicPeriod"/>
            </a:pPr>
            <a:r>
              <a:rPr lang="en-US" sz="2200" dirty="0"/>
              <a:t>CN Evaluation and shortlisting: by week of 2</a:t>
            </a:r>
            <a:r>
              <a:rPr lang="en-US" sz="2200" baseline="30000" dirty="0"/>
              <a:t>nd</a:t>
            </a:r>
            <a:r>
              <a:rPr lang="en-US" sz="2200" dirty="0"/>
              <a:t> Dec 2019</a:t>
            </a:r>
          </a:p>
          <a:p>
            <a:pPr marL="457200" indent="-457200">
              <a:buFont typeface="+mj-lt"/>
              <a:buAutoNum type="arabicPeriod"/>
            </a:pPr>
            <a:r>
              <a:rPr lang="en-US" sz="2200" dirty="0"/>
              <a:t>Full proposal Submission: by </a:t>
            </a:r>
            <a:r>
              <a:rPr lang="en-US" sz="2200" b="1" dirty="0"/>
              <a:t>30</a:t>
            </a:r>
            <a:r>
              <a:rPr lang="en-US" sz="2200" b="1" baseline="30000" dirty="0"/>
              <a:t>th</a:t>
            </a:r>
            <a:r>
              <a:rPr lang="en-US" sz="2200" b="1" dirty="0"/>
              <a:t> January </a:t>
            </a:r>
            <a:r>
              <a:rPr lang="en-US" sz="2200" dirty="0"/>
              <a:t>2020</a:t>
            </a:r>
          </a:p>
          <a:p>
            <a:pPr marL="457200" indent="-457200">
              <a:buFont typeface="+mj-lt"/>
              <a:buAutoNum type="arabicPeriod"/>
            </a:pPr>
            <a:r>
              <a:rPr lang="en-US" sz="2200" dirty="0"/>
              <a:t>Pre-award assessment: Week of 3</a:t>
            </a:r>
            <a:r>
              <a:rPr lang="en-US" sz="2200" baseline="30000" dirty="0"/>
              <a:t>rd</a:t>
            </a:r>
            <a:r>
              <a:rPr lang="en-US" sz="2200" dirty="0"/>
              <a:t> February 2020</a:t>
            </a:r>
          </a:p>
          <a:p>
            <a:pPr marL="457200" indent="-457200">
              <a:buFont typeface="+mj-lt"/>
              <a:buAutoNum type="arabicPeriod"/>
            </a:pPr>
            <a:r>
              <a:rPr lang="en-US" sz="2200" dirty="0"/>
              <a:t>Full proposal Evaluation by IIC: Week of 17</a:t>
            </a:r>
            <a:r>
              <a:rPr lang="en-US" sz="2200" baseline="30000" dirty="0"/>
              <a:t>th</a:t>
            </a:r>
            <a:r>
              <a:rPr lang="en-US" sz="2200" dirty="0"/>
              <a:t> February 2020</a:t>
            </a:r>
          </a:p>
          <a:p>
            <a:pPr marL="457200" indent="-457200">
              <a:buFont typeface="+mj-lt"/>
              <a:buAutoNum type="arabicPeriod"/>
            </a:pPr>
            <a:r>
              <a:rPr lang="en-US" sz="2200" dirty="0"/>
              <a:t>Full proposal Endorsement by PSC: Week of 16</a:t>
            </a:r>
            <a:r>
              <a:rPr lang="en-US" sz="2200" baseline="30000" dirty="0"/>
              <a:t>th</a:t>
            </a:r>
            <a:r>
              <a:rPr lang="en-US" sz="2200" dirty="0"/>
              <a:t> March 2020</a:t>
            </a:r>
          </a:p>
          <a:p>
            <a:pPr marL="457200" indent="-457200">
              <a:buFont typeface="+mj-lt"/>
              <a:buAutoNum type="arabicPeriod"/>
            </a:pPr>
            <a:r>
              <a:rPr lang="en-US" sz="2200" dirty="0"/>
              <a:t>Contracting From Week of </a:t>
            </a:r>
            <a:r>
              <a:rPr lang="en-US" sz="2200" b="1" dirty="0"/>
              <a:t>25</a:t>
            </a:r>
            <a:r>
              <a:rPr lang="en-US" sz="2200" b="1" baseline="30000" dirty="0"/>
              <a:t>th</a:t>
            </a:r>
            <a:r>
              <a:rPr lang="en-US" sz="2200" b="1" dirty="0"/>
              <a:t> March </a:t>
            </a:r>
            <a:r>
              <a:rPr lang="en-US" sz="2200" dirty="0"/>
              <a:t>2020</a:t>
            </a:r>
          </a:p>
        </p:txBody>
      </p:sp>
    </p:spTree>
    <p:extLst>
      <p:ext uri="{BB962C8B-B14F-4D97-AF65-F5344CB8AC3E}">
        <p14:creationId xmlns:p14="http://schemas.microsoft.com/office/powerpoint/2010/main" val="1362913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a:xfrm>
            <a:off x="569459" y="799185"/>
            <a:ext cx="7790770" cy="879728"/>
          </a:xfrm>
        </p:spPr>
        <p:txBody>
          <a:bodyPr>
            <a:normAutofit fontScale="90000"/>
          </a:bodyPr>
          <a:lstStyle/>
          <a:p>
            <a:pPr algn="l"/>
            <a:r>
              <a:rPr lang="en-US" sz="2400" dirty="0">
                <a:solidFill>
                  <a:srgbClr val="D98E2A"/>
                </a:solidFill>
                <a:latin typeface="Arial Black" panose="020B0A04020102020204" pitchFamily="34" charset="0"/>
                <a:ea typeface="+mn-ea"/>
              </a:rPr>
              <a:t>AgriFI Kenya Challenge Fund - Agenda</a:t>
            </a:r>
            <a:br>
              <a:rPr lang="en-US" sz="2400" dirty="0">
                <a:solidFill>
                  <a:srgbClr val="D98E2A"/>
                </a:solidFill>
                <a:latin typeface="Arial Black" panose="020B0A04020102020204" pitchFamily="34" charset="0"/>
                <a:ea typeface="+mn-ea"/>
              </a:rPr>
            </a:br>
            <a:r>
              <a:rPr lang="en-US" sz="1800" b="0" dirty="0">
                <a:solidFill>
                  <a:srgbClr val="D98E2A"/>
                </a:solidFill>
                <a:latin typeface="Arial Black" panose="020B0A04020102020204" pitchFamily="34" charset="0"/>
                <a:ea typeface="+mn-ea"/>
              </a:rPr>
              <a:t>13:00 to 16:00 9</a:t>
            </a:r>
            <a:r>
              <a:rPr lang="en-US" sz="1800" b="0" baseline="30000" dirty="0">
                <a:solidFill>
                  <a:srgbClr val="D98E2A"/>
                </a:solidFill>
                <a:latin typeface="Arial Black" panose="020B0A04020102020204" pitchFamily="34" charset="0"/>
                <a:ea typeface="+mn-ea"/>
              </a:rPr>
              <a:t>th</a:t>
            </a:r>
            <a:r>
              <a:rPr lang="en-US" sz="1800" b="0" dirty="0">
                <a:solidFill>
                  <a:srgbClr val="D98E2A"/>
                </a:solidFill>
                <a:latin typeface="Arial Black" panose="020B0A04020102020204" pitchFamily="34" charset="0"/>
                <a:ea typeface="+mn-ea"/>
              </a:rPr>
              <a:t> October 2019</a:t>
            </a:r>
            <a:br>
              <a:rPr lang="en-US" sz="1800" b="0" dirty="0">
                <a:solidFill>
                  <a:srgbClr val="D98E2A"/>
                </a:solidFill>
                <a:latin typeface="Arial Black" panose="020B0A04020102020204" pitchFamily="34" charset="0"/>
                <a:ea typeface="+mn-ea"/>
              </a:rPr>
            </a:br>
            <a:r>
              <a:rPr lang="en-US" sz="1800" b="0" dirty="0">
                <a:solidFill>
                  <a:srgbClr val="D98E2A"/>
                </a:solidFill>
                <a:latin typeface="Arial Black" panose="020B0A04020102020204" pitchFamily="34" charset="0"/>
                <a:ea typeface="+mn-ea"/>
              </a:rPr>
              <a:t>Mark Ireland &amp; Ray Jordan (Self Help Africa)</a:t>
            </a:r>
            <a:endParaRPr lang="en-US" sz="2400" b="0" dirty="0">
              <a:solidFill>
                <a:srgbClr val="D98E2A"/>
              </a:solidFill>
              <a:latin typeface="Arial Black" panose="020B0A04020102020204" pitchFamily="34" charset="0"/>
              <a:ea typeface="+mn-ea"/>
            </a:endParaRPr>
          </a:p>
        </p:txBody>
      </p:sp>
      <p:sp>
        <p:nvSpPr>
          <p:cNvPr id="7" name="Content Placeholder 6">
            <a:extLst>
              <a:ext uri="{FF2B5EF4-FFF2-40B4-BE49-F238E27FC236}">
                <a16:creationId xmlns:a16="http://schemas.microsoft.com/office/drawing/2014/main" id="{2A7BEAC4-172F-9D4A-BE80-2400830280FC}"/>
              </a:ext>
            </a:extLst>
          </p:cNvPr>
          <p:cNvSpPr>
            <a:spLocks noGrp="1"/>
          </p:cNvSpPr>
          <p:nvPr>
            <p:ph idx="1"/>
          </p:nvPr>
        </p:nvSpPr>
        <p:spPr>
          <a:xfrm>
            <a:off x="569459" y="1846862"/>
            <a:ext cx="7790770" cy="3500176"/>
          </a:xfrm>
        </p:spPr>
        <p:txBody>
          <a:bodyPr>
            <a:noAutofit/>
          </a:bodyPr>
          <a:lstStyle/>
          <a:p>
            <a:pPr lvl="0"/>
            <a:r>
              <a:rPr lang="en-US" sz="1800" b="1" dirty="0"/>
              <a:t>Intro to Self Help Africa</a:t>
            </a:r>
          </a:p>
          <a:p>
            <a:pPr lvl="0"/>
            <a:r>
              <a:rPr lang="en-US" sz="1800" b="1" dirty="0"/>
              <a:t>AgriFI Kenya Challenge Fund</a:t>
            </a:r>
          </a:p>
          <a:p>
            <a:pPr lvl="1"/>
            <a:r>
              <a:rPr lang="en-US" dirty="0"/>
              <a:t>Challenge Fund Partners, Expected Results</a:t>
            </a:r>
          </a:p>
          <a:p>
            <a:pPr lvl="1"/>
            <a:r>
              <a:rPr lang="en-US" dirty="0"/>
              <a:t>Nature of Support, </a:t>
            </a:r>
          </a:p>
          <a:p>
            <a:pPr lvl="1"/>
            <a:r>
              <a:rPr lang="en-US" dirty="0"/>
              <a:t>Eligible Actions, Who is eligible? </a:t>
            </a:r>
          </a:p>
          <a:p>
            <a:pPr lvl="1"/>
            <a:r>
              <a:rPr lang="en-US" dirty="0"/>
              <a:t>Financial Support Highlights, Match Funding, Eligible Costs</a:t>
            </a:r>
          </a:p>
          <a:p>
            <a:pPr lvl="1"/>
            <a:r>
              <a:rPr lang="en-US" dirty="0"/>
              <a:t>Fund Process, Concept Notes Assessment Criteria, Application Process</a:t>
            </a:r>
          </a:p>
          <a:p>
            <a:r>
              <a:rPr lang="en-US" sz="1800" b="1" dirty="0"/>
              <a:t>Demo of On-line Application Platform</a:t>
            </a:r>
          </a:p>
          <a:p>
            <a:r>
              <a:rPr lang="en-US" sz="1800" b="1" dirty="0"/>
              <a:t>Questions and Answers</a:t>
            </a:r>
          </a:p>
          <a:p>
            <a:pPr marL="342887" lvl="1" indent="0">
              <a:buNone/>
            </a:pPr>
            <a:endParaRPr lang="en-US" b="1" dirty="0"/>
          </a:p>
          <a:p>
            <a:pPr lvl="0"/>
            <a:endParaRPr lang="en-US" sz="1800" b="1" dirty="0"/>
          </a:p>
          <a:p>
            <a:pPr lvl="0"/>
            <a:endParaRPr lang="en-GB" sz="1800" dirty="0"/>
          </a:p>
          <a:p>
            <a:pPr lvl="0"/>
            <a:endParaRPr lang="en-GB" sz="1800" dirty="0"/>
          </a:p>
        </p:txBody>
      </p:sp>
    </p:spTree>
    <p:extLst>
      <p:ext uri="{BB962C8B-B14F-4D97-AF65-F5344CB8AC3E}">
        <p14:creationId xmlns:p14="http://schemas.microsoft.com/office/powerpoint/2010/main" val="8881572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a:xfrm>
            <a:off x="0" y="668674"/>
            <a:ext cx="7886700" cy="612336"/>
          </a:xfrm>
        </p:spPr>
        <p:txBody>
          <a:bodyPr>
            <a:normAutofit/>
          </a:bodyPr>
          <a:lstStyle/>
          <a:p>
            <a:pPr algn="l"/>
            <a:r>
              <a:rPr lang="en-US" sz="2800" dirty="0">
                <a:solidFill>
                  <a:srgbClr val="D98E2A"/>
                </a:solidFill>
                <a:latin typeface="Arial Black" panose="020B0A04020102020204" pitchFamily="34" charset="0"/>
                <a:ea typeface="+mn-ea"/>
              </a:rPr>
              <a:t>Concept Note Assessment Criteria </a:t>
            </a:r>
          </a:p>
        </p:txBody>
      </p:sp>
      <p:graphicFrame>
        <p:nvGraphicFramePr>
          <p:cNvPr id="3" name="Table 2"/>
          <p:cNvGraphicFramePr>
            <a:graphicFrameLocks noGrp="1"/>
          </p:cNvGraphicFramePr>
          <p:nvPr>
            <p:extLst>
              <p:ext uri="{D42A27DB-BD31-4B8C-83A1-F6EECF244321}">
                <p14:modId xmlns:p14="http://schemas.microsoft.com/office/powerpoint/2010/main" val="2723171984"/>
              </p:ext>
            </p:extLst>
          </p:nvPr>
        </p:nvGraphicFramePr>
        <p:xfrm>
          <a:off x="902045" y="1544590"/>
          <a:ext cx="6977823" cy="3888000"/>
        </p:xfrm>
        <a:graphic>
          <a:graphicData uri="http://schemas.openxmlformats.org/drawingml/2006/table">
            <a:tbl>
              <a:tblPr firstRow="1" firstCol="1" bandRow="1">
                <a:tableStyleId>{10A1B5D5-9B99-4C35-A422-299274C87663}</a:tableStyleId>
              </a:tblPr>
              <a:tblGrid>
                <a:gridCol w="4659373">
                  <a:extLst>
                    <a:ext uri="{9D8B030D-6E8A-4147-A177-3AD203B41FA5}">
                      <a16:colId xmlns:a16="http://schemas.microsoft.com/office/drawing/2014/main" val="709883601"/>
                    </a:ext>
                  </a:extLst>
                </a:gridCol>
                <a:gridCol w="2318450">
                  <a:extLst>
                    <a:ext uri="{9D8B030D-6E8A-4147-A177-3AD203B41FA5}">
                      <a16:colId xmlns:a16="http://schemas.microsoft.com/office/drawing/2014/main" val="707803940"/>
                    </a:ext>
                  </a:extLst>
                </a:gridCol>
              </a:tblGrid>
              <a:tr h="648000">
                <a:tc>
                  <a:txBody>
                    <a:bodyPr/>
                    <a:lstStyle/>
                    <a:p>
                      <a:pPr>
                        <a:lnSpc>
                          <a:spcPct val="107000"/>
                        </a:lnSpc>
                        <a:spcAft>
                          <a:spcPts val="0"/>
                        </a:spcAft>
                      </a:pPr>
                      <a:r>
                        <a:rPr lang="en-US" sz="2000" dirty="0">
                          <a:effectLst/>
                        </a:rPr>
                        <a:t>CRITERIA</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07000"/>
                        </a:lnSpc>
                        <a:spcAft>
                          <a:spcPts val="0"/>
                        </a:spcAft>
                      </a:pPr>
                      <a:r>
                        <a:rPr lang="en-US" sz="2000">
                          <a:effectLst/>
                        </a:rPr>
                        <a:t>SCORE</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20664429"/>
                  </a:ext>
                </a:extLst>
              </a:tr>
              <a:tr h="648000">
                <a:tc>
                  <a:txBody>
                    <a:bodyPr/>
                    <a:lstStyle/>
                    <a:p>
                      <a:pPr>
                        <a:lnSpc>
                          <a:spcPct val="107000"/>
                        </a:lnSpc>
                        <a:spcAft>
                          <a:spcPts val="0"/>
                        </a:spcAft>
                      </a:pPr>
                      <a:r>
                        <a:rPr lang="en-US" sz="2000" b="1" dirty="0">
                          <a:solidFill>
                            <a:schemeClr val="tx1">
                              <a:lumMod val="65000"/>
                              <a:lumOff val="35000"/>
                            </a:schemeClr>
                          </a:solidFill>
                          <a:effectLst/>
                        </a:rPr>
                        <a:t>Commercial drivers/viability</a:t>
                      </a:r>
                      <a:endParaRPr lang="en-US" sz="2000" b="1"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0" algn="r" defTabSz="914400" rtl="0" eaLnBrk="1" fontAlgn="auto" latinLnBrk="0" hangingPunct="1">
                        <a:lnSpc>
                          <a:spcPct val="107000"/>
                        </a:lnSpc>
                        <a:spcBef>
                          <a:spcPts val="0"/>
                        </a:spcBef>
                        <a:spcAft>
                          <a:spcPts val="0"/>
                        </a:spcAft>
                        <a:buClrTx/>
                        <a:buSzTx/>
                        <a:buFontTx/>
                        <a:buNone/>
                        <a:tabLst/>
                        <a:defRPr/>
                      </a:pPr>
                      <a:r>
                        <a:rPr lang="en-US" sz="2000" dirty="0">
                          <a:solidFill>
                            <a:schemeClr val="tx1">
                              <a:lumMod val="65000"/>
                              <a:lumOff val="35000"/>
                            </a:schemeClr>
                          </a:solidFill>
                          <a:effectLst/>
                        </a:rPr>
                        <a:t> </a:t>
                      </a:r>
                      <a:r>
                        <a:rPr lang="en-US" sz="2000" b="1" dirty="0">
                          <a:solidFill>
                            <a:schemeClr val="tx1">
                              <a:lumMod val="65000"/>
                              <a:lumOff val="35000"/>
                            </a:schemeClr>
                          </a:solidFill>
                          <a:effectLst/>
                        </a:rPr>
                        <a:t>Max. of 35 points</a:t>
                      </a:r>
                      <a:endParaRPr lang="en-US" sz="2000" b="1"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89011378"/>
                  </a:ext>
                </a:extLst>
              </a:tr>
              <a:tr h="648000">
                <a:tc>
                  <a:txBody>
                    <a:bodyPr/>
                    <a:lstStyle/>
                    <a:p>
                      <a:pPr>
                        <a:lnSpc>
                          <a:spcPct val="107000"/>
                        </a:lnSpc>
                        <a:spcAft>
                          <a:spcPts val="0"/>
                        </a:spcAft>
                      </a:pPr>
                      <a:r>
                        <a:rPr lang="en-US" sz="2000" b="1" dirty="0">
                          <a:solidFill>
                            <a:schemeClr val="tx1">
                              <a:lumMod val="65000"/>
                              <a:lumOff val="35000"/>
                            </a:schemeClr>
                          </a:solidFill>
                          <a:effectLst/>
                        </a:rPr>
                        <a:t>Social impact</a:t>
                      </a:r>
                      <a:endParaRPr lang="en-US" sz="2000" b="1"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0"/>
                        </a:spcAft>
                      </a:pPr>
                      <a:r>
                        <a:rPr lang="en-US" sz="2000" b="1" dirty="0">
                          <a:solidFill>
                            <a:schemeClr val="tx1">
                              <a:lumMod val="65000"/>
                              <a:lumOff val="35000"/>
                            </a:schemeClr>
                          </a:solidFill>
                          <a:effectLst/>
                        </a:rPr>
                        <a:t>Max. of 30 points</a:t>
                      </a:r>
                      <a:endParaRPr lang="en-US" sz="2000" b="1"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27247046"/>
                  </a:ext>
                </a:extLst>
              </a:tr>
              <a:tr h="648000">
                <a:tc>
                  <a:txBody>
                    <a:bodyPr/>
                    <a:lstStyle/>
                    <a:p>
                      <a:pPr>
                        <a:lnSpc>
                          <a:spcPct val="107000"/>
                        </a:lnSpc>
                        <a:spcAft>
                          <a:spcPts val="0"/>
                        </a:spcAft>
                      </a:pPr>
                      <a:r>
                        <a:rPr lang="en-US" sz="2000" b="1" dirty="0">
                          <a:solidFill>
                            <a:schemeClr val="tx1">
                              <a:lumMod val="65000"/>
                              <a:lumOff val="35000"/>
                            </a:schemeClr>
                          </a:solidFill>
                          <a:effectLst/>
                        </a:rPr>
                        <a:t>Environmental impact</a:t>
                      </a:r>
                      <a:endParaRPr lang="en-US" sz="2000" b="1"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0"/>
                        </a:spcAft>
                      </a:pPr>
                      <a:r>
                        <a:rPr lang="en-US" sz="2000" b="1" dirty="0">
                          <a:solidFill>
                            <a:schemeClr val="tx1">
                              <a:lumMod val="65000"/>
                              <a:lumOff val="35000"/>
                            </a:schemeClr>
                          </a:solidFill>
                          <a:effectLst/>
                        </a:rPr>
                        <a:t>Max of 20 points</a:t>
                      </a:r>
                      <a:endParaRPr lang="en-US" sz="2000" b="1"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38855411"/>
                  </a:ext>
                </a:extLst>
              </a:tr>
              <a:tr h="648000">
                <a:tc>
                  <a:txBody>
                    <a:bodyPr/>
                    <a:lstStyle/>
                    <a:p>
                      <a:pPr>
                        <a:lnSpc>
                          <a:spcPct val="107000"/>
                        </a:lnSpc>
                        <a:spcAft>
                          <a:spcPts val="0"/>
                        </a:spcAft>
                      </a:pPr>
                      <a:r>
                        <a:rPr lang="en-US" sz="2000" b="1" dirty="0">
                          <a:solidFill>
                            <a:schemeClr val="tx1">
                              <a:lumMod val="65000"/>
                              <a:lumOff val="35000"/>
                            </a:schemeClr>
                          </a:solidFill>
                          <a:effectLst/>
                        </a:rPr>
                        <a:t>Additionality and effectiveness</a:t>
                      </a:r>
                      <a:endParaRPr lang="en-US" sz="2000" b="1"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0"/>
                        </a:spcAft>
                      </a:pPr>
                      <a:r>
                        <a:rPr lang="en-US" sz="2000" b="1" dirty="0">
                          <a:solidFill>
                            <a:schemeClr val="tx1">
                              <a:lumMod val="65000"/>
                              <a:lumOff val="35000"/>
                            </a:schemeClr>
                          </a:solidFill>
                          <a:effectLst/>
                        </a:rPr>
                        <a:t>Max of 15 Points</a:t>
                      </a:r>
                      <a:endParaRPr lang="en-US" sz="2000" b="1"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07062756"/>
                  </a:ext>
                </a:extLst>
              </a:tr>
              <a:tr h="648000">
                <a:tc>
                  <a:txBody>
                    <a:bodyPr/>
                    <a:lstStyle/>
                    <a:p>
                      <a:pPr>
                        <a:lnSpc>
                          <a:spcPct val="107000"/>
                        </a:lnSpc>
                        <a:spcAft>
                          <a:spcPts val="0"/>
                        </a:spcAft>
                      </a:pPr>
                      <a:r>
                        <a:rPr lang="en-US" sz="2000" b="1" dirty="0">
                          <a:solidFill>
                            <a:schemeClr val="tx1">
                              <a:lumMod val="65000"/>
                              <a:lumOff val="35000"/>
                            </a:schemeClr>
                          </a:solidFill>
                          <a:effectLst/>
                        </a:rPr>
                        <a:t>Total score</a:t>
                      </a:r>
                      <a:endParaRPr lang="en-US" sz="2000" b="1"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07000"/>
                        </a:lnSpc>
                        <a:spcAft>
                          <a:spcPts val="0"/>
                        </a:spcAft>
                      </a:pPr>
                      <a:r>
                        <a:rPr lang="en-US" sz="2000" b="1" dirty="0">
                          <a:solidFill>
                            <a:schemeClr val="tx1">
                              <a:lumMod val="65000"/>
                              <a:lumOff val="35000"/>
                            </a:schemeClr>
                          </a:solidFill>
                          <a:effectLst/>
                        </a:rPr>
                        <a:t>100 Points</a:t>
                      </a:r>
                      <a:endParaRPr lang="en-US" sz="2000" b="1"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85034978"/>
                  </a:ext>
                </a:extLst>
              </a:tr>
            </a:tbl>
          </a:graphicData>
        </a:graphic>
      </p:graphicFrame>
    </p:spTree>
    <p:extLst>
      <p:ext uri="{BB962C8B-B14F-4D97-AF65-F5344CB8AC3E}">
        <p14:creationId xmlns:p14="http://schemas.microsoft.com/office/powerpoint/2010/main" val="20208141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Lessons from 1</a:t>
            </a:r>
            <a:r>
              <a:rPr lang="en-US" baseline="30000" dirty="0"/>
              <a:t>st</a:t>
            </a:r>
            <a:r>
              <a:rPr lang="en-US" dirty="0"/>
              <a:t> &amp; 2</a:t>
            </a:r>
            <a:r>
              <a:rPr lang="en-US" baseline="30000" dirty="0"/>
              <a:t>nd</a:t>
            </a:r>
            <a:r>
              <a:rPr lang="en-US" dirty="0"/>
              <a:t> Calls</a:t>
            </a:r>
          </a:p>
        </p:txBody>
      </p:sp>
      <p:sp>
        <p:nvSpPr>
          <p:cNvPr id="3" name="Content Placeholder 2"/>
          <p:cNvSpPr>
            <a:spLocks noGrp="1"/>
          </p:cNvSpPr>
          <p:nvPr>
            <p:ph idx="1"/>
          </p:nvPr>
        </p:nvSpPr>
        <p:spPr/>
        <p:txBody>
          <a:bodyPr/>
          <a:lstStyle/>
          <a:p>
            <a:r>
              <a:rPr lang="en-US" dirty="0"/>
              <a:t>Clarity of the business model - so many value chains/products</a:t>
            </a:r>
          </a:p>
          <a:p>
            <a:r>
              <a:rPr lang="en-US" dirty="0"/>
              <a:t>Weak farmer integration strategies</a:t>
            </a:r>
          </a:p>
          <a:p>
            <a:r>
              <a:rPr lang="en-US" dirty="0"/>
              <a:t>Lack of market assurance / analysis</a:t>
            </a:r>
          </a:p>
          <a:p>
            <a:r>
              <a:rPr lang="en-US" dirty="0"/>
              <a:t>No substantial positive impact</a:t>
            </a:r>
          </a:p>
          <a:p>
            <a:r>
              <a:rPr lang="en-US" dirty="0"/>
              <a:t>Inability to provide the required matching instruments</a:t>
            </a:r>
          </a:p>
          <a:p>
            <a:r>
              <a:rPr lang="en-US" dirty="0"/>
              <a:t>Inability to meet compliance requirements</a:t>
            </a:r>
          </a:p>
        </p:txBody>
      </p:sp>
    </p:spTree>
    <p:extLst>
      <p:ext uri="{BB962C8B-B14F-4D97-AF65-F5344CB8AC3E}">
        <p14:creationId xmlns:p14="http://schemas.microsoft.com/office/powerpoint/2010/main" val="23417887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p:txBody>
          <a:bodyPr>
            <a:normAutofit/>
          </a:bodyPr>
          <a:lstStyle/>
          <a:p>
            <a:r>
              <a:rPr lang="en-US" sz="2800" dirty="0">
                <a:solidFill>
                  <a:schemeClr val="tx1">
                    <a:lumMod val="65000"/>
                    <a:lumOff val="35000"/>
                  </a:schemeClr>
                </a:solidFill>
                <a:latin typeface="Arial Black" panose="020B0A04020102020204" pitchFamily="34" charset="0"/>
                <a:ea typeface="+mn-ea"/>
              </a:rPr>
              <a:t>Application Process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17079108"/>
              </p:ext>
            </p:extLst>
          </p:nvPr>
        </p:nvGraphicFramePr>
        <p:xfrm>
          <a:off x="628651" y="1961072"/>
          <a:ext cx="8058150" cy="3340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324512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a:xfrm>
            <a:off x="628650" y="0"/>
            <a:ext cx="7886700" cy="612336"/>
          </a:xfrm>
        </p:spPr>
        <p:txBody>
          <a:bodyPr>
            <a:normAutofit/>
          </a:bodyPr>
          <a:lstStyle/>
          <a:p>
            <a:r>
              <a:rPr lang="en-US" sz="2800" dirty="0">
                <a:solidFill>
                  <a:schemeClr val="bg1"/>
                </a:solidFill>
                <a:ea typeface="+mn-ea"/>
              </a:rPr>
              <a:t>Application Form</a:t>
            </a:r>
          </a:p>
        </p:txBody>
      </p:sp>
      <p:pic>
        <p:nvPicPr>
          <p:cNvPr id="3" name="Picture 2"/>
          <p:cNvPicPr>
            <a:picLocks noChangeAspect="1"/>
          </p:cNvPicPr>
          <p:nvPr/>
        </p:nvPicPr>
        <p:blipFill>
          <a:blip r:embed="rId3"/>
          <a:stretch>
            <a:fillRect/>
          </a:stretch>
        </p:blipFill>
        <p:spPr>
          <a:xfrm>
            <a:off x="-2000" y="-23152"/>
            <a:ext cx="9146000" cy="6881151"/>
          </a:xfrm>
          <a:prstGeom prst="rect">
            <a:avLst/>
          </a:prstGeom>
        </p:spPr>
      </p:pic>
    </p:spTree>
    <p:extLst>
      <p:ext uri="{BB962C8B-B14F-4D97-AF65-F5344CB8AC3E}">
        <p14:creationId xmlns:p14="http://schemas.microsoft.com/office/powerpoint/2010/main" val="11715262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pic>
        <p:nvPicPr>
          <p:cNvPr id="2" name="Picture 1"/>
          <p:cNvPicPr>
            <a:picLocks noChangeAspect="1"/>
          </p:cNvPicPr>
          <p:nvPr/>
        </p:nvPicPr>
        <p:blipFill>
          <a:blip r:embed="rId3"/>
          <a:stretch>
            <a:fillRect/>
          </a:stretch>
        </p:blipFill>
        <p:spPr>
          <a:xfrm>
            <a:off x="0" y="16042"/>
            <a:ext cx="9144000" cy="6858000"/>
          </a:xfrm>
          <a:prstGeom prst="rect">
            <a:avLst/>
          </a:prstGeom>
        </p:spPr>
      </p:pic>
    </p:spTree>
    <p:extLst>
      <p:ext uri="{BB962C8B-B14F-4D97-AF65-F5344CB8AC3E}">
        <p14:creationId xmlns:p14="http://schemas.microsoft.com/office/powerpoint/2010/main" val="1372468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pic>
        <p:nvPicPr>
          <p:cNvPr id="5" name="Picture 4"/>
          <p:cNvPicPr>
            <a:picLocks noChangeAspect="1"/>
          </p:cNvPicPr>
          <p:nvPr/>
        </p:nvPicPr>
        <p:blipFill>
          <a:blip r:embed="rId3"/>
          <a:stretch>
            <a:fillRect/>
          </a:stretch>
        </p:blipFill>
        <p:spPr>
          <a:xfrm>
            <a:off x="1" y="0"/>
            <a:ext cx="9151981" cy="6858000"/>
          </a:xfrm>
          <a:prstGeom prst="rect">
            <a:avLst/>
          </a:prstGeom>
        </p:spPr>
      </p:pic>
    </p:spTree>
    <p:extLst>
      <p:ext uri="{BB962C8B-B14F-4D97-AF65-F5344CB8AC3E}">
        <p14:creationId xmlns:p14="http://schemas.microsoft.com/office/powerpoint/2010/main" val="34194622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pic>
        <p:nvPicPr>
          <p:cNvPr id="2" name="Picture 1"/>
          <p:cNvPicPr>
            <a:picLocks noChangeAspect="1"/>
          </p:cNvPicPr>
          <p:nvPr/>
        </p:nvPicPr>
        <p:blipFill>
          <a:blip r:embed="rId3"/>
          <a:stretch>
            <a:fillRect/>
          </a:stretch>
        </p:blipFill>
        <p:spPr>
          <a:xfrm>
            <a:off x="0" y="0"/>
            <a:ext cx="9203930" cy="6858000"/>
          </a:xfrm>
          <a:prstGeom prst="rect">
            <a:avLst/>
          </a:prstGeom>
        </p:spPr>
      </p:pic>
    </p:spTree>
    <p:extLst>
      <p:ext uri="{BB962C8B-B14F-4D97-AF65-F5344CB8AC3E}">
        <p14:creationId xmlns:p14="http://schemas.microsoft.com/office/powerpoint/2010/main" val="29303504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 y="0"/>
            <a:ext cx="9168034" cy="6858000"/>
          </a:xfrm>
          <a:prstGeom prst="rect">
            <a:avLst/>
          </a:prstGeom>
        </p:spPr>
      </p:pic>
    </p:spTree>
    <p:extLst>
      <p:ext uri="{BB962C8B-B14F-4D97-AF65-F5344CB8AC3E}">
        <p14:creationId xmlns:p14="http://schemas.microsoft.com/office/powerpoint/2010/main" val="19401813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 y="0"/>
            <a:ext cx="9139309" cy="6858000"/>
          </a:xfrm>
          <a:prstGeom prst="rect">
            <a:avLst/>
          </a:prstGeom>
        </p:spPr>
      </p:pic>
    </p:spTree>
    <p:extLst>
      <p:ext uri="{BB962C8B-B14F-4D97-AF65-F5344CB8AC3E}">
        <p14:creationId xmlns:p14="http://schemas.microsoft.com/office/powerpoint/2010/main" val="25820086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pic>
        <p:nvPicPr>
          <p:cNvPr id="5" name="Picture 4"/>
          <p:cNvPicPr>
            <a:picLocks noChangeAspect="1"/>
          </p:cNvPicPr>
          <p:nvPr/>
        </p:nvPicPr>
        <p:blipFill>
          <a:blip r:embed="rId3"/>
          <a:stretch>
            <a:fillRect/>
          </a:stretch>
        </p:blipFill>
        <p:spPr>
          <a:xfrm>
            <a:off x="0" y="4762"/>
            <a:ext cx="9178332" cy="6853238"/>
          </a:xfrm>
          <a:prstGeom prst="rect">
            <a:avLst/>
          </a:prstGeom>
        </p:spPr>
      </p:pic>
    </p:spTree>
    <p:extLst>
      <p:ext uri="{BB962C8B-B14F-4D97-AF65-F5344CB8AC3E}">
        <p14:creationId xmlns:p14="http://schemas.microsoft.com/office/powerpoint/2010/main" val="2664101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a:xfrm>
            <a:off x="539441" y="727289"/>
            <a:ext cx="7886700" cy="612336"/>
          </a:xfrm>
        </p:spPr>
        <p:txBody>
          <a:bodyPr>
            <a:normAutofit/>
          </a:bodyPr>
          <a:lstStyle/>
          <a:p>
            <a:r>
              <a:rPr lang="en-US" sz="2800" dirty="0">
                <a:solidFill>
                  <a:schemeClr val="tx1">
                    <a:lumMod val="65000"/>
                    <a:lumOff val="35000"/>
                  </a:schemeClr>
                </a:solidFill>
                <a:latin typeface="Arial Black" panose="020B0A04020102020204" pitchFamily="34" charset="0"/>
                <a:ea typeface="+mn-ea"/>
              </a:rPr>
              <a:t>Outline</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309000625"/>
              </p:ext>
            </p:extLst>
          </p:nvPr>
        </p:nvGraphicFramePr>
        <p:xfrm>
          <a:off x="628650" y="1339626"/>
          <a:ext cx="7886700" cy="3889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70447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2" y="-1"/>
            <a:ext cx="9181691" cy="6858001"/>
          </a:xfrm>
          <a:prstGeom prst="rect">
            <a:avLst/>
          </a:prstGeom>
        </p:spPr>
      </p:pic>
    </p:spTree>
    <p:extLst>
      <p:ext uri="{BB962C8B-B14F-4D97-AF65-F5344CB8AC3E}">
        <p14:creationId xmlns:p14="http://schemas.microsoft.com/office/powerpoint/2010/main" val="12820341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0"/>
            <a:ext cx="9144000" cy="6886576"/>
          </a:xfrm>
          <a:prstGeom prst="rect">
            <a:avLst/>
          </a:prstGeom>
        </p:spPr>
      </p:pic>
    </p:spTree>
    <p:extLst>
      <p:ext uri="{BB962C8B-B14F-4D97-AF65-F5344CB8AC3E}">
        <p14:creationId xmlns:p14="http://schemas.microsoft.com/office/powerpoint/2010/main" val="23660888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0"/>
            <a:ext cx="9150588" cy="6858000"/>
          </a:xfrm>
          <a:prstGeom prst="rect">
            <a:avLst/>
          </a:prstGeom>
        </p:spPr>
      </p:pic>
    </p:spTree>
    <p:extLst>
      <p:ext uri="{BB962C8B-B14F-4D97-AF65-F5344CB8AC3E}">
        <p14:creationId xmlns:p14="http://schemas.microsoft.com/office/powerpoint/2010/main" val="33641066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3"/>
            <a:extLst>
              <a:ext uri="{FF2B5EF4-FFF2-40B4-BE49-F238E27FC236}">
                <a16:creationId xmlns:a16="http://schemas.microsoft.com/office/drawing/2014/main" id="{15EB18F5-4135-6A41-A973-CB62AD4E9D40}"/>
              </a:ext>
            </a:extLst>
          </p:cNvPr>
          <p:cNvPicPr>
            <a:picLocks noChangeAspect="1"/>
          </p:cNvPicPr>
          <p:nvPr/>
        </p:nvPicPr>
        <p:blipFill>
          <a:blip r:embed="rId4"/>
          <a:stretch>
            <a:fillRect/>
          </a:stretch>
        </p:blipFill>
        <p:spPr>
          <a:xfrm>
            <a:off x="2035677" y="2598821"/>
            <a:ext cx="4559300" cy="1117600"/>
          </a:xfrm>
          <a:prstGeom prst="rect">
            <a:avLst/>
          </a:prstGeom>
        </p:spPr>
      </p:pic>
      <p:sp>
        <p:nvSpPr>
          <p:cNvPr id="5" name="TextBox 4">
            <a:extLst>
              <a:ext uri="{FF2B5EF4-FFF2-40B4-BE49-F238E27FC236}">
                <a16:creationId xmlns:a16="http://schemas.microsoft.com/office/drawing/2014/main" id="{229D88BC-6D8C-2D4F-A1EC-386133C3D93E}"/>
              </a:ext>
            </a:extLst>
          </p:cNvPr>
          <p:cNvSpPr txBox="1"/>
          <p:nvPr/>
        </p:nvSpPr>
        <p:spPr>
          <a:xfrm>
            <a:off x="2294021" y="1219201"/>
            <a:ext cx="4042610" cy="523220"/>
          </a:xfrm>
          <a:prstGeom prst="rect">
            <a:avLst/>
          </a:prstGeom>
          <a:noFill/>
        </p:spPr>
        <p:txBody>
          <a:bodyPr wrap="square" rtlCol="0">
            <a:spAutoFit/>
          </a:bodyPr>
          <a:lstStyle/>
          <a:p>
            <a:r>
              <a:rPr lang="en-GB" sz="2800" b="1" dirty="0">
                <a:solidFill>
                  <a:srgbClr val="D98E2A"/>
                </a:solidFill>
                <a:latin typeface="Arial Black" panose="020B0A04020102020204" pitchFamily="34" charset="0"/>
                <a:cs typeface="Arial" panose="020B0604020202020204" pitchFamily="34" charset="0"/>
              </a:rPr>
              <a:t>Online Application</a:t>
            </a:r>
          </a:p>
        </p:txBody>
      </p:sp>
    </p:spTree>
    <p:extLst>
      <p:ext uri="{BB962C8B-B14F-4D97-AF65-F5344CB8AC3E}">
        <p14:creationId xmlns:p14="http://schemas.microsoft.com/office/powerpoint/2010/main" val="34729635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3"/>
            <a:extLst>
              <a:ext uri="{FF2B5EF4-FFF2-40B4-BE49-F238E27FC236}">
                <a16:creationId xmlns:a16="http://schemas.microsoft.com/office/drawing/2014/main" id="{B82697C7-D620-C845-8FCF-A2045E98046B}"/>
              </a:ext>
            </a:extLst>
          </p:cNvPr>
          <p:cNvPicPr>
            <a:picLocks noChangeAspect="1"/>
          </p:cNvPicPr>
          <p:nvPr/>
        </p:nvPicPr>
        <p:blipFill>
          <a:blip r:embed="rId4"/>
          <a:stretch>
            <a:fillRect/>
          </a:stretch>
        </p:blipFill>
        <p:spPr>
          <a:xfrm>
            <a:off x="107951" y="1631951"/>
            <a:ext cx="8928100" cy="3594100"/>
          </a:xfrm>
          <a:prstGeom prst="rect">
            <a:avLst/>
          </a:prstGeom>
        </p:spPr>
      </p:pic>
    </p:spTree>
    <p:extLst>
      <p:ext uri="{BB962C8B-B14F-4D97-AF65-F5344CB8AC3E}">
        <p14:creationId xmlns:p14="http://schemas.microsoft.com/office/powerpoint/2010/main" val="34172704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3986D8-D1D2-E640-A8D0-ADB4DCD205D8}"/>
              </a:ext>
            </a:extLst>
          </p:cNvPr>
          <p:cNvSpPr txBox="1"/>
          <p:nvPr/>
        </p:nvSpPr>
        <p:spPr>
          <a:xfrm>
            <a:off x="2615511" y="501601"/>
            <a:ext cx="4095343" cy="830997"/>
          </a:xfrm>
          <a:prstGeom prst="rect">
            <a:avLst/>
          </a:prstGeom>
          <a:noFill/>
        </p:spPr>
        <p:txBody>
          <a:bodyPr wrap="square" rtlCol="0">
            <a:spAutoFit/>
          </a:bodyPr>
          <a:lstStyle/>
          <a:p>
            <a:pPr algn="ctr"/>
            <a:r>
              <a:rPr lang="en-US" sz="4800" i="1" dirty="0">
                <a:solidFill>
                  <a:srgbClr val="455157"/>
                </a:solidFill>
              </a:rPr>
              <a:t>Q&amp;A</a:t>
            </a:r>
          </a:p>
        </p:txBody>
      </p:sp>
      <p:pic>
        <p:nvPicPr>
          <p:cNvPr id="3" name="Picture 2">
            <a:extLst>
              <a:ext uri="{FF2B5EF4-FFF2-40B4-BE49-F238E27FC236}">
                <a16:creationId xmlns:a16="http://schemas.microsoft.com/office/drawing/2014/main" id="{D0D9E4AA-3C3A-6D41-A509-AFEE762AB71A}"/>
              </a:ext>
            </a:extLst>
          </p:cNvPr>
          <p:cNvPicPr>
            <a:picLocks noChangeAspect="1"/>
          </p:cNvPicPr>
          <p:nvPr/>
        </p:nvPicPr>
        <p:blipFill>
          <a:blip r:embed="rId4"/>
          <a:stretch>
            <a:fillRect/>
          </a:stretch>
        </p:blipFill>
        <p:spPr>
          <a:xfrm>
            <a:off x="2204407" y="1958562"/>
            <a:ext cx="4917550" cy="4899438"/>
          </a:xfrm>
          <a:prstGeom prst="rect">
            <a:avLst/>
          </a:prstGeom>
        </p:spPr>
      </p:pic>
    </p:spTree>
    <p:extLst>
      <p:ext uri="{BB962C8B-B14F-4D97-AF65-F5344CB8AC3E}">
        <p14:creationId xmlns:p14="http://schemas.microsoft.com/office/powerpoint/2010/main" val="3272695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029531" y="673101"/>
            <a:ext cx="6089758" cy="4882306"/>
          </a:xfrm>
          <a:prstGeom prst="rect">
            <a:avLst/>
          </a:prstGeom>
        </p:spPr>
      </p:pic>
      <p:graphicFrame>
        <p:nvGraphicFramePr>
          <p:cNvPr id="13" name="Content Placeholder 12"/>
          <p:cNvGraphicFramePr>
            <a:graphicFrameLocks noGrp="1"/>
          </p:cNvGraphicFramePr>
          <p:nvPr>
            <p:ph idx="1"/>
            <p:extLst>
              <p:ext uri="{D42A27DB-BD31-4B8C-83A1-F6EECF244321}">
                <p14:modId xmlns:p14="http://schemas.microsoft.com/office/powerpoint/2010/main" val="1369647143"/>
              </p:ext>
            </p:extLst>
          </p:nvPr>
        </p:nvGraphicFramePr>
        <p:xfrm>
          <a:off x="-148280" y="658814"/>
          <a:ext cx="3152776" cy="4556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itle 1">
            <a:extLst>
              <a:ext uri="{FF2B5EF4-FFF2-40B4-BE49-F238E27FC236}">
                <a16:creationId xmlns:a16="http://schemas.microsoft.com/office/drawing/2014/main" id="{10C376C1-9A46-AB49-9518-DE7DE9174F7B}"/>
              </a:ext>
            </a:extLst>
          </p:cNvPr>
          <p:cNvSpPr txBox="1">
            <a:spLocks/>
          </p:cNvSpPr>
          <p:nvPr/>
        </p:nvSpPr>
        <p:spPr>
          <a:xfrm>
            <a:off x="411893" y="135924"/>
            <a:ext cx="6050692" cy="47641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000" b="1" kern="1200">
                <a:solidFill>
                  <a:srgbClr val="455157"/>
                </a:solidFill>
                <a:latin typeface="Arial" panose="020B0604020202020204" pitchFamily="34" charset="0"/>
                <a:ea typeface="+mj-ea"/>
                <a:cs typeface="Arial" panose="020B0604020202020204" pitchFamily="34" charset="0"/>
              </a:defRPr>
            </a:lvl1pPr>
          </a:lstStyle>
          <a:p>
            <a:r>
              <a:rPr lang="en-US" sz="2800" dirty="0">
                <a:solidFill>
                  <a:schemeClr val="bg1"/>
                </a:solidFill>
                <a:latin typeface="Arial Black" panose="020B0A04020102020204" pitchFamily="34" charset="0"/>
                <a:ea typeface="+mn-ea"/>
              </a:rPr>
              <a:t>        SELF HELP AFRICA</a:t>
            </a:r>
          </a:p>
        </p:txBody>
      </p:sp>
      <p:sp>
        <p:nvSpPr>
          <p:cNvPr id="5" name="Title 1">
            <a:extLst>
              <a:ext uri="{FF2B5EF4-FFF2-40B4-BE49-F238E27FC236}">
                <a16:creationId xmlns:a16="http://schemas.microsoft.com/office/drawing/2014/main" id="{10C376C1-9A46-AB49-9518-DE7DE9174F7B}"/>
              </a:ext>
            </a:extLst>
          </p:cNvPr>
          <p:cNvSpPr txBox="1">
            <a:spLocks/>
          </p:cNvSpPr>
          <p:nvPr/>
        </p:nvSpPr>
        <p:spPr>
          <a:xfrm>
            <a:off x="3325773" y="3938860"/>
            <a:ext cx="4273636" cy="670212"/>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2000" b="1" kern="1200">
                <a:solidFill>
                  <a:srgbClr val="455157"/>
                </a:solidFill>
                <a:latin typeface="Arial" panose="020B0604020202020204" pitchFamily="34" charset="0"/>
                <a:ea typeface="+mj-ea"/>
                <a:cs typeface="Arial" panose="020B0604020202020204" pitchFamily="34" charset="0"/>
              </a:defRPr>
            </a:lvl1pPr>
          </a:lstStyle>
          <a:p>
            <a:pPr algn="l"/>
            <a:r>
              <a:rPr lang="en-US" sz="2800" dirty="0">
                <a:solidFill>
                  <a:schemeClr val="bg1"/>
                </a:solidFill>
                <a:latin typeface="Arial Black" panose="020B0A04020102020204" pitchFamily="34" charset="0"/>
                <a:cs typeface="Calibri" panose="020F0502020204030204" pitchFamily="34" charset="0"/>
              </a:rPr>
              <a:t>OUR MISSION </a:t>
            </a:r>
            <a:r>
              <a:rPr lang="en-US" sz="2800" b="0" dirty="0">
                <a:solidFill>
                  <a:schemeClr val="bg1"/>
                </a:solidFill>
                <a:latin typeface="Eras Light ITC" panose="020B0402030504020804" pitchFamily="34" charset="0"/>
                <a:cs typeface="Calibri" panose="020F0502020204030204" pitchFamily="34" charset="0"/>
              </a:rPr>
              <a:t>IS TO SUPPORT SUSTAINABLE LIVELIHOODS FOR AFRICA’S SMALLHOLDER </a:t>
            </a:r>
          </a:p>
          <a:p>
            <a:pPr algn="l"/>
            <a:r>
              <a:rPr lang="en-US" sz="2800" b="0" dirty="0">
                <a:solidFill>
                  <a:schemeClr val="bg1"/>
                </a:solidFill>
                <a:latin typeface="Eras Light ITC" panose="020B0402030504020804" pitchFamily="34" charset="0"/>
                <a:cs typeface="Calibri" panose="020F0502020204030204" pitchFamily="34" charset="0"/>
              </a:rPr>
              <a:t>FARMERS</a:t>
            </a:r>
          </a:p>
        </p:txBody>
      </p:sp>
    </p:spTree>
    <p:extLst>
      <p:ext uri="{BB962C8B-B14F-4D97-AF65-F5344CB8AC3E}">
        <p14:creationId xmlns:p14="http://schemas.microsoft.com/office/powerpoint/2010/main" val="1414804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a:xfrm>
            <a:off x="539441" y="727289"/>
            <a:ext cx="7886700" cy="612336"/>
          </a:xfrm>
        </p:spPr>
        <p:txBody>
          <a:bodyPr>
            <a:normAutofit fontScale="90000"/>
          </a:bodyPr>
          <a:lstStyle/>
          <a:p>
            <a:br>
              <a:rPr lang="en-US" sz="2800" dirty="0">
                <a:solidFill>
                  <a:srgbClr val="D98E2A"/>
                </a:solidFill>
                <a:ea typeface="+mn-ea"/>
              </a:rPr>
            </a:br>
            <a:br>
              <a:rPr lang="en-US" sz="2800" dirty="0">
                <a:solidFill>
                  <a:srgbClr val="D98E2A"/>
                </a:solidFill>
                <a:ea typeface="+mn-ea"/>
              </a:rPr>
            </a:br>
            <a:br>
              <a:rPr lang="en-US" sz="2800" dirty="0">
                <a:solidFill>
                  <a:srgbClr val="D98E2A"/>
                </a:solidFill>
                <a:ea typeface="+mn-ea"/>
              </a:rPr>
            </a:br>
            <a:br>
              <a:rPr lang="en-US" sz="2800" dirty="0">
                <a:solidFill>
                  <a:srgbClr val="D98E2A"/>
                </a:solidFill>
                <a:ea typeface="+mn-ea"/>
              </a:rPr>
            </a:br>
            <a:br>
              <a:rPr lang="en-US" sz="2800" dirty="0">
                <a:solidFill>
                  <a:srgbClr val="D98E2A"/>
                </a:solidFill>
                <a:ea typeface="+mn-ea"/>
              </a:rPr>
            </a:br>
            <a:endParaRPr lang="en-US" sz="2800" dirty="0">
              <a:solidFill>
                <a:srgbClr val="D98E2A"/>
              </a:solidFill>
              <a:ea typeface="+mn-ea"/>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05254082"/>
              </p:ext>
            </p:extLst>
          </p:nvPr>
        </p:nvGraphicFramePr>
        <p:xfrm>
          <a:off x="2025569" y="847114"/>
          <a:ext cx="6898512" cy="2379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1">
            <a:extLst>
              <a:ext uri="{FF2B5EF4-FFF2-40B4-BE49-F238E27FC236}">
                <a16:creationId xmlns:a16="http://schemas.microsoft.com/office/drawing/2014/main" id="{10C376C1-9A46-AB49-9518-DE7DE9174F7B}"/>
              </a:ext>
            </a:extLst>
          </p:cNvPr>
          <p:cNvSpPr txBox="1">
            <a:spLocks/>
          </p:cNvSpPr>
          <p:nvPr/>
        </p:nvSpPr>
        <p:spPr>
          <a:xfrm>
            <a:off x="210065" y="-21557"/>
            <a:ext cx="6050692" cy="61233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000" b="1" kern="1200">
                <a:solidFill>
                  <a:srgbClr val="455157"/>
                </a:solidFill>
                <a:latin typeface="Arial" panose="020B0604020202020204" pitchFamily="34" charset="0"/>
                <a:ea typeface="+mj-ea"/>
                <a:cs typeface="Arial" panose="020B0604020202020204" pitchFamily="34" charset="0"/>
              </a:defRPr>
            </a:lvl1pPr>
          </a:lstStyle>
          <a:p>
            <a:r>
              <a:rPr lang="en-US" sz="2800" dirty="0">
                <a:solidFill>
                  <a:schemeClr val="bg1"/>
                </a:solidFill>
                <a:ea typeface="+mn-ea"/>
              </a:rPr>
              <a:t>           </a:t>
            </a:r>
            <a:r>
              <a:rPr lang="en-US" sz="2800" dirty="0">
                <a:solidFill>
                  <a:schemeClr val="bg1"/>
                </a:solidFill>
                <a:latin typeface="Arial Black" panose="020B0A04020102020204" pitchFamily="34" charset="0"/>
                <a:ea typeface="+mn-ea"/>
              </a:rPr>
              <a:t>SELF HELP AFRICA</a:t>
            </a:r>
          </a:p>
        </p:txBody>
      </p:sp>
      <p:graphicFrame>
        <p:nvGraphicFramePr>
          <p:cNvPr id="9" name="Content Placeholder 3"/>
          <p:cNvGraphicFramePr>
            <a:graphicFrameLocks noChangeAspect="1"/>
          </p:cNvGraphicFramePr>
          <p:nvPr>
            <p:extLst>
              <p:ext uri="{D42A27DB-BD31-4B8C-83A1-F6EECF244321}">
                <p14:modId xmlns:p14="http://schemas.microsoft.com/office/powerpoint/2010/main" val="1110749970"/>
              </p:ext>
            </p:extLst>
          </p:nvPr>
        </p:nvGraphicFramePr>
        <p:xfrm>
          <a:off x="126383" y="3429001"/>
          <a:ext cx="8933935" cy="160020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1" name="Title 1">
            <a:extLst>
              <a:ext uri="{FF2B5EF4-FFF2-40B4-BE49-F238E27FC236}">
                <a16:creationId xmlns:a16="http://schemas.microsoft.com/office/drawing/2014/main" id="{10C376C1-9A46-AB49-9518-DE7DE9174F7B}"/>
              </a:ext>
            </a:extLst>
          </p:cNvPr>
          <p:cNvSpPr txBox="1">
            <a:spLocks/>
          </p:cNvSpPr>
          <p:nvPr/>
        </p:nvSpPr>
        <p:spPr>
          <a:xfrm>
            <a:off x="2955448" y="4925537"/>
            <a:ext cx="3305310" cy="612336"/>
          </a:xfrm>
          <a:prstGeom prst="rect">
            <a:avLst/>
          </a:prstGeom>
        </p:spPr>
        <p:txBody>
          <a:bodyPr vert="horz" lIns="91440" tIns="45720" rIns="91440" bIns="45720" rtlCol="0" anchor="ctr">
            <a:normAutofit lnSpcReduction="10000"/>
          </a:bodyPr>
          <a:lstStyle>
            <a:lvl1pPr algn="ctr" defTabSz="914400" rtl="0" eaLnBrk="1" latinLnBrk="0" hangingPunct="1">
              <a:lnSpc>
                <a:spcPct val="90000"/>
              </a:lnSpc>
              <a:spcBef>
                <a:spcPct val="0"/>
              </a:spcBef>
              <a:buNone/>
              <a:defRPr sz="2000" b="1" kern="1200">
                <a:solidFill>
                  <a:srgbClr val="455157"/>
                </a:solidFill>
                <a:latin typeface="Arial" panose="020B0604020202020204" pitchFamily="34" charset="0"/>
                <a:ea typeface="+mj-ea"/>
                <a:cs typeface="Arial" panose="020B0604020202020204" pitchFamily="34" charset="0"/>
              </a:defRPr>
            </a:lvl1pPr>
          </a:lstStyle>
          <a:p>
            <a:endParaRPr lang="en-US" dirty="0">
              <a:solidFill>
                <a:schemeClr val="tx1">
                  <a:lumMod val="65000"/>
                  <a:lumOff val="35000"/>
                </a:schemeClr>
              </a:solidFill>
              <a:latin typeface="Arial Black" panose="020B0A04020102020204" pitchFamily="34" charset="0"/>
              <a:ea typeface="+mn-ea"/>
            </a:endParaRPr>
          </a:p>
          <a:p>
            <a:r>
              <a:rPr lang="en-US" dirty="0">
                <a:solidFill>
                  <a:schemeClr val="tx1">
                    <a:lumMod val="65000"/>
                    <a:lumOff val="35000"/>
                  </a:schemeClr>
                </a:solidFill>
                <a:latin typeface="Arial Black" panose="020B0A04020102020204" pitchFamily="34" charset="0"/>
                <a:ea typeface="+mn-ea"/>
              </a:rPr>
              <a:t>Cross cutting themes</a:t>
            </a:r>
          </a:p>
        </p:txBody>
      </p:sp>
      <p:sp>
        <p:nvSpPr>
          <p:cNvPr id="12" name="Title 1">
            <a:extLst>
              <a:ext uri="{FF2B5EF4-FFF2-40B4-BE49-F238E27FC236}">
                <a16:creationId xmlns:a16="http://schemas.microsoft.com/office/drawing/2014/main" id="{10C376C1-9A46-AB49-9518-DE7DE9174F7B}"/>
              </a:ext>
            </a:extLst>
          </p:cNvPr>
          <p:cNvSpPr txBox="1">
            <a:spLocks/>
          </p:cNvSpPr>
          <p:nvPr/>
        </p:nvSpPr>
        <p:spPr>
          <a:xfrm>
            <a:off x="126383" y="631570"/>
            <a:ext cx="6050692" cy="61233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000" b="1" kern="1200">
                <a:solidFill>
                  <a:srgbClr val="455157"/>
                </a:solidFill>
                <a:latin typeface="Arial" panose="020B0604020202020204" pitchFamily="34" charset="0"/>
                <a:ea typeface="+mj-ea"/>
                <a:cs typeface="Arial" panose="020B0604020202020204" pitchFamily="34" charset="0"/>
              </a:defRPr>
            </a:lvl1pPr>
          </a:lstStyle>
          <a:p>
            <a:pPr algn="l"/>
            <a:r>
              <a:rPr lang="en-US" dirty="0">
                <a:solidFill>
                  <a:schemeClr val="tx1">
                    <a:lumMod val="65000"/>
                    <a:lumOff val="35000"/>
                  </a:schemeClr>
                </a:solidFill>
                <a:latin typeface="Arial Black" panose="020B0A04020102020204" pitchFamily="34" charset="0"/>
                <a:ea typeface="+mn-ea"/>
              </a:rPr>
              <a:t>What we do</a:t>
            </a:r>
          </a:p>
        </p:txBody>
      </p:sp>
    </p:spTree>
    <p:extLst>
      <p:ext uri="{BB962C8B-B14F-4D97-AF65-F5344CB8AC3E}">
        <p14:creationId xmlns:p14="http://schemas.microsoft.com/office/powerpoint/2010/main" val="1393585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p:txBody>
          <a:bodyPr>
            <a:normAutofit/>
          </a:bodyPr>
          <a:lstStyle/>
          <a:p>
            <a:r>
              <a:rPr lang="en-US" sz="2800" dirty="0">
                <a:solidFill>
                  <a:srgbClr val="D58B29"/>
                </a:solidFill>
                <a:latin typeface="Arial Black" panose="020B0A04020102020204" pitchFamily="34" charset="0"/>
                <a:ea typeface="+mn-ea"/>
              </a:rPr>
              <a:t>AgriFI Kenya Challenge Fund</a:t>
            </a:r>
          </a:p>
        </p:txBody>
      </p:sp>
      <p:sp>
        <p:nvSpPr>
          <p:cNvPr id="7" name="Content Placeholder 6">
            <a:extLst>
              <a:ext uri="{FF2B5EF4-FFF2-40B4-BE49-F238E27FC236}">
                <a16:creationId xmlns:a16="http://schemas.microsoft.com/office/drawing/2014/main" id="{2A7BEAC4-172F-9D4A-BE80-2400830280FC}"/>
              </a:ext>
            </a:extLst>
          </p:cNvPr>
          <p:cNvSpPr>
            <a:spLocks noGrp="1"/>
          </p:cNvSpPr>
          <p:nvPr>
            <p:ph idx="1"/>
          </p:nvPr>
        </p:nvSpPr>
        <p:spPr>
          <a:xfrm>
            <a:off x="759280" y="1859281"/>
            <a:ext cx="7886700" cy="3576320"/>
          </a:xfrm>
        </p:spPr>
        <p:txBody>
          <a:bodyPr>
            <a:normAutofit/>
          </a:bodyPr>
          <a:lstStyle/>
          <a:p>
            <a:r>
              <a:rPr lang="en-US" sz="2400" b="1" dirty="0"/>
              <a:t>European Union EUR 18m support to agri-enterprises</a:t>
            </a:r>
          </a:p>
          <a:p>
            <a:endParaRPr lang="en-US" sz="2400" b="1" dirty="0"/>
          </a:p>
          <a:p>
            <a:r>
              <a:rPr lang="en-US" sz="2400" b="1" dirty="0"/>
              <a:t>Objective: to integrate smallholders/pastoralists into the value chains</a:t>
            </a:r>
          </a:p>
          <a:p>
            <a:endParaRPr lang="en-US" sz="2400" b="1" dirty="0"/>
          </a:p>
          <a:p>
            <a:r>
              <a:rPr lang="en-US" sz="2400" b="1" dirty="0"/>
              <a:t>Fund duration = 5 years (Fund is in Second Year – 2 Calls completed)</a:t>
            </a:r>
          </a:p>
        </p:txBody>
      </p:sp>
    </p:spTree>
    <p:extLst>
      <p:ext uri="{BB962C8B-B14F-4D97-AF65-F5344CB8AC3E}">
        <p14:creationId xmlns:p14="http://schemas.microsoft.com/office/powerpoint/2010/main" val="224641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a:xfrm>
            <a:off x="992331" y="1020009"/>
            <a:ext cx="6864724" cy="714586"/>
          </a:xfrm>
        </p:spPr>
        <p:txBody>
          <a:bodyPr>
            <a:normAutofit fontScale="90000"/>
          </a:bodyPr>
          <a:lstStyle/>
          <a:p>
            <a:pPr algn="ctr"/>
            <a:r>
              <a:rPr lang="en-US" sz="5400" dirty="0">
                <a:solidFill>
                  <a:schemeClr val="tx1">
                    <a:lumMod val="65000"/>
                    <a:lumOff val="35000"/>
                  </a:schemeClr>
                </a:solidFill>
                <a:ea typeface="+mn-ea"/>
              </a:rPr>
              <a:t>Partners</a:t>
            </a:r>
          </a:p>
        </p:txBody>
      </p:sp>
      <p:sp>
        <p:nvSpPr>
          <p:cNvPr id="7" name="Content Placeholder 6">
            <a:extLst>
              <a:ext uri="{FF2B5EF4-FFF2-40B4-BE49-F238E27FC236}">
                <a16:creationId xmlns:a16="http://schemas.microsoft.com/office/drawing/2014/main" id="{2A7BEAC4-172F-9D4A-BE80-2400830280FC}"/>
              </a:ext>
            </a:extLst>
          </p:cNvPr>
          <p:cNvSpPr>
            <a:spLocks noGrp="1"/>
          </p:cNvSpPr>
          <p:nvPr>
            <p:ph idx="1"/>
          </p:nvPr>
        </p:nvSpPr>
        <p:spPr>
          <a:xfrm>
            <a:off x="1641475" y="1822747"/>
            <a:ext cx="6873877" cy="3744337"/>
          </a:xfrm>
        </p:spPr>
        <p:txBody>
          <a:bodyPr>
            <a:normAutofit/>
          </a:bodyPr>
          <a:lstStyle/>
          <a:p>
            <a:pPr marL="0" indent="0" algn="just">
              <a:buNone/>
            </a:pPr>
            <a:endParaRPr lang="en-US" b="1" dirty="0"/>
          </a:p>
          <a:p>
            <a:pPr marL="0" indent="0" algn="just">
              <a:buNone/>
            </a:pPr>
            <a:endParaRPr lang="en-US" b="1"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6976" y="1865753"/>
            <a:ext cx="1856004" cy="157175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3401" y="1936164"/>
            <a:ext cx="1850663" cy="1430926"/>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38789" y="2089334"/>
            <a:ext cx="2361944" cy="1124591"/>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3400" y="4065522"/>
            <a:ext cx="2418812" cy="1043909"/>
          </a:xfrm>
          <a:prstGeom prst="rect">
            <a:avLst/>
          </a:prstGeom>
        </p:spPr>
      </p:pic>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38444" y="4120506"/>
            <a:ext cx="2562635" cy="933938"/>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29821" y="4094597"/>
            <a:ext cx="1641013" cy="985756"/>
          </a:xfrm>
          <a:prstGeom prst="rect">
            <a:avLst/>
          </a:prstGeom>
        </p:spPr>
      </p:pic>
    </p:spTree>
    <p:extLst>
      <p:ext uri="{BB962C8B-B14F-4D97-AF65-F5344CB8AC3E}">
        <p14:creationId xmlns:p14="http://schemas.microsoft.com/office/powerpoint/2010/main" val="3048944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p:txBody>
          <a:bodyPr>
            <a:normAutofit/>
          </a:bodyPr>
          <a:lstStyle/>
          <a:p>
            <a:r>
              <a:rPr lang="en-US" sz="2800" dirty="0">
                <a:solidFill>
                  <a:srgbClr val="D98E2A"/>
                </a:solidFill>
                <a:latin typeface="Arial Black" panose="020B0A04020102020204" pitchFamily="34" charset="0"/>
                <a:ea typeface="+mn-ea"/>
              </a:rPr>
              <a:t>Expected Results</a:t>
            </a:r>
          </a:p>
        </p:txBody>
      </p:sp>
      <p:sp>
        <p:nvSpPr>
          <p:cNvPr id="4" name="Content Placeholder 6">
            <a:extLst>
              <a:ext uri="{FF2B5EF4-FFF2-40B4-BE49-F238E27FC236}">
                <a16:creationId xmlns:a16="http://schemas.microsoft.com/office/drawing/2014/main" id="{2A7BEAC4-172F-9D4A-BE80-2400830280FC}"/>
              </a:ext>
            </a:extLst>
          </p:cNvPr>
          <p:cNvSpPr txBox="1">
            <a:spLocks/>
          </p:cNvSpPr>
          <p:nvPr/>
        </p:nvSpPr>
        <p:spPr>
          <a:xfrm>
            <a:off x="785815" y="1428951"/>
            <a:ext cx="7602493" cy="40001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455157"/>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45515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45515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b="1" dirty="0">
              <a:solidFill>
                <a:schemeClr val="tx1">
                  <a:lumMod val="75000"/>
                  <a:lumOff val="25000"/>
                </a:schemeClr>
              </a:solidFill>
            </a:endParaRPr>
          </a:p>
          <a:p>
            <a:pPr>
              <a:lnSpc>
                <a:spcPct val="100000"/>
              </a:lnSpc>
              <a:buFont typeface="Wingdings" panose="05000000000000000000" pitchFamily="2" charset="2"/>
              <a:buChar char="§"/>
            </a:pPr>
            <a:r>
              <a:rPr lang="en-US" b="1" dirty="0"/>
              <a:t>50 agri-enterprises supported ↑ 25% turnover</a:t>
            </a:r>
          </a:p>
          <a:p>
            <a:pPr>
              <a:lnSpc>
                <a:spcPct val="100000"/>
              </a:lnSpc>
              <a:buFont typeface="Wingdings" panose="05000000000000000000" pitchFamily="2" charset="2"/>
              <a:buChar char="§"/>
            </a:pPr>
            <a:r>
              <a:rPr lang="en-US" b="1" dirty="0"/>
              <a:t>100,000 farmers better integrated into value chains</a:t>
            </a:r>
          </a:p>
          <a:p>
            <a:pPr>
              <a:lnSpc>
                <a:spcPct val="100000"/>
              </a:lnSpc>
              <a:buFont typeface="Wingdings" panose="05000000000000000000" pitchFamily="2" charset="2"/>
              <a:buChar char="§"/>
            </a:pPr>
            <a:r>
              <a:rPr lang="en-US" b="1" dirty="0"/>
              <a:t>10,000 net-equivalent jobs created</a:t>
            </a:r>
          </a:p>
          <a:p>
            <a:pPr>
              <a:lnSpc>
                <a:spcPct val="100000"/>
              </a:lnSpc>
              <a:buFont typeface="Wingdings" panose="05000000000000000000" pitchFamily="2" charset="2"/>
              <a:buChar char="§"/>
            </a:pPr>
            <a:r>
              <a:rPr lang="en-US" b="1" dirty="0"/>
              <a:t>70% increase in smallholder marketed produce</a:t>
            </a:r>
          </a:p>
          <a:p>
            <a:pPr>
              <a:lnSpc>
                <a:spcPct val="100000"/>
              </a:lnSpc>
              <a:buFont typeface="Wingdings" panose="05000000000000000000" pitchFamily="2" charset="2"/>
              <a:buChar char="§"/>
            </a:pPr>
            <a:r>
              <a:rPr lang="en-US" b="1" dirty="0"/>
              <a:t>20,000 ha of land under climate-smart agriculture</a:t>
            </a:r>
          </a:p>
          <a:p>
            <a:pPr>
              <a:lnSpc>
                <a:spcPct val="100000"/>
              </a:lnSpc>
              <a:buFont typeface="Wingdings" panose="05000000000000000000" pitchFamily="2" charset="2"/>
              <a:buChar char="§"/>
            </a:pPr>
            <a:r>
              <a:rPr lang="en-US" b="1" dirty="0"/>
              <a:t>600,000 livelihoods improved</a:t>
            </a:r>
          </a:p>
          <a:p>
            <a:pPr>
              <a:lnSpc>
                <a:spcPct val="100000"/>
              </a:lnSpc>
              <a:buFont typeface="Wingdings" panose="05000000000000000000" pitchFamily="2" charset="2"/>
              <a:buChar char="§"/>
            </a:pPr>
            <a:r>
              <a:rPr lang="en-US" b="1" dirty="0"/>
              <a:t>Gender, youth, nutrition and environment considerations</a:t>
            </a:r>
          </a:p>
          <a:p>
            <a:pPr>
              <a:buFont typeface="Wingdings" panose="05000000000000000000" pitchFamily="2" charset="2"/>
              <a:buChar char="§"/>
            </a:pPr>
            <a:endParaRPr lang="en-US" dirty="0">
              <a:solidFill>
                <a:schemeClr val="tx1">
                  <a:lumMod val="75000"/>
                  <a:lumOff val="25000"/>
                </a:schemeClr>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5351" y="5614437"/>
            <a:ext cx="628650" cy="377630"/>
          </a:xfrm>
          <a:prstGeom prst="rect">
            <a:avLst/>
          </a:prstGeom>
        </p:spPr>
      </p:pic>
    </p:spTree>
    <p:extLst>
      <p:ext uri="{BB962C8B-B14F-4D97-AF65-F5344CB8AC3E}">
        <p14:creationId xmlns:p14="http://schemas.microsoft.com/office/powerpoint/2010/main" val="187261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76C1-9A46-AB49-9518-DE7DE9174F7B}"/>
              </a:ext>
            </a:extLst>
          </p:cNvPr>
          <p:cNvSpPr>
            <a:spLocks noGrp="1"/>
          </p:cNvSpPr>
          <p:nvPr>
            <p:ph type="title"/>
          </p:nvPr>
        </p:nvSpPr>
        <p:spPr/>
        <p:txBody>
          <a:bodyPr>
            <a:normAutofit/>
          </a:bodyPr>
          <a:lstStyle/>
          <a:p>
            <a:pPr algn="l"/>
            <a:r>
              <a:rPr lang="en-US" sz="2800" dirty="0">
                <a:solidFill>
                  <a:srgbClr val="D98E2A"/>
                </a:solidFill>
                <a:latin typeface="Arial Black" panose="020B0A04020102020204" pitchFamily="34" charset="0"/>
                <a:ea typeface="+mn-ea"/>
              </a:rPr>
              <a:t>Nature of Support</a:t>
            </a:r>
          </a:p>
        </p:txBody>
      </p:sp>
      <p:sp>
        <p:nvSpPr>
          <p:cNvPr id="5" name="Content Placeholder 6">
            <a:extLst>
              <a:ext uri="{FF2B5EF4-FFF2-40B4-BE49-F238E27FC236}">
                <a16:creationId xmlns:a16="http://schemas.microsoft.com/office/drawing/2014/main" id="{2A7BEAC4-172F-9D4A-BE80-2400830280FC}"/>
              </a:ext>
            </a:extLst>
          </p:cNvPr>
          <p:cNvSpPr txBox="1">
            <a:spLocks/>
          </p:cNvSpPr>
          <p:nvPr/>
        </p:nvSpPr>
        <p:spPr>
          <a:xfrm>
            <a:off x="469312" y="3507998"/>
            <a:ext cx="7886700" cy="142234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455157"/>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45515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45515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300" b="1" dirty="0">
                <a:solidFill>
                  <a:srgbClr val="D98E2A"/>
                </a:solidFill>
              </a:rPr>
              <a:t>Provide technical assistance: </a:t>
            </a:r>
          </a:p>
          <a:p>
            <a:pPr marL="0" indent="0">
              <a:lnSpc>
                <a:spcPct val="120000"/>
              </a:lnSpc>
              <a:buNone/>
            </a:pPr>
            <a:r>
              <a:rPr lang="en-US" sz="2400" b="1" dirty="0"/>
              <a:t>To improve business capacities for growth and improved service delivery to farmers for sustainable production and adaptation to climate smart farming</a:t>
            </a:r>
            <a:r>
              <a:rPr lang="en-US" dirty="0"/>
              <a:t>. </a:t>
            </a:r>
            <a:endParaRPr lang="en-GB" b="1" dirty="0"/>
          </a:p>
        </p:txBody>
      </p:sp>
      <p:sp>
        <p:nvSpPr>
          <p:cNvPr id="6" name="Content Placeholder 6">
            <a:extLst>
              <a:ext uri="{FF2B5EF4-FFF2-40B4-BE49-F238E27FC236}">
                <a16:creationId xmlns:a16="http://schemas.microsoft.com/office/drawing/2014/main" id="{2A7BEAC4-172F-9D4A-BE80-2400830280FC}"/>
              </a:ext>
            </a:extLst>
          </p:cNvPr>
          <p:cNvSpPr txBox="1">
            <a:spLocks/>
          </p:cNvSpPr>
          <p:nvPr/>
        </p:nvSpPr>
        <p:spPr>
          <a:xfrm>
            <a:off x="469312" y="1685687"/>
            <a:ext cx="7886700" cy="14035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455157"/>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45515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45515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rgbClr val="D98E2A"/>
                </a:solidFill>
              </a:rPr>
              <a:t>Financial support: </a:t>
            </a:r>
          </a:p>
          <a:p>
            <a:pPr marL="0" indent="0">
              <a:buNone/>
            </a:pPr>
            <a:r>
              <a:rPr lang="en-US" b="1" dirty="0"/>
              <a:t>To support investments in areas where agri-enterprises have challenges or weak links as they work to scale work with smallholders or pastoralists</a:t>
            </a:r>
            <a:r>
              <a:rPr lang="en-US" dirty="0"/>
              <a:t>.</a:t>
            </a:r>
            <a:r>
              <a:rPr lang="en-US" sz="1900" dirty="0"/>
              <a:t> </a:t>
            </a:r>
            <a:endParaRPr lang="en-GB" sz="1900" dirty="0"/>
          </a:p>
          <a:p>
            <a:pPr marL="0" indent="0">
              <a:buNone/>
            </a:pPr>
            <a:r>
              <a:rPr lang="en-US" sz="1900" b="1" dirty="0">
                <a:solidFill>
                  <a:schemeClr val="tx1"/>
                </a:solidFill>
              </a:rPr>
              <a:t> </a:t>
            </a:r>
            <a:r>
              <a:rPr lang="en-US" sz="1900" b="1" dirty="0">
                <a:solidFill>
                  <a:srgbClr val="D98E2A"/>
                </a:solidFill>
              </a:rPr>
              <a:t> </a:t>
            </a:r>
            <a:endParaRPr lang="en-GB" sz="1900" b="1" dirty="0"/>
          </a:p>
        </p:txBody>
      </p:sp>
    </p:spTree>
    <p:extLst>
      <p:ext uri="{BB962C8B-B14F-4D97-AF65-F5344CB8AC3E}">
        <p14:creationId xmlns:p14="http://schemas.microsoft.com/office/powerpoint/2010/main" val="264418281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10823</TotalTime>
  <Words>1889</Words>
  <Application>Microsoft Macintosh PowerPoint</Application>
  <PresentationFormat>On-screen Show (4:3)</PresentationFormat>
  <Paragraphs>243</Paragraphs>
  <Slides>35</Slides>
  <Notes>35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Arial Black</vt:lpstr>
      <vt:lpstr>Calibri</vt:lpstr>
      <vt:lpstr>Eras Light ITC</vt:lpstr>
      <vt:lpstr>Wingdings</vt:lpstr>
      <vt:lpstr>Office Theme</vt:lpstr>
      <vt:lpstr>PowerPoint Presentation</vt:lpstr>
      <vt:lpstr>AgriFI Kenya Challenge Fund - Agenda 13:00 to 16:00 9th October 2019 Mark Ireland &amp; Ray Jordan (Self Help Africa)</vt:lpstr>
      <vt:lpstr>Outline</vt:lpstr>
      <vt:lpstr>PowerPoint Presentation</vt:lpstr>
      <vt:lpstr>     </vt:lpstr>
      <vt:lpstr>AgriFI Kenya Challenge Fund</vt:lpstr>
      <vt:lpstr>Partners</vt:lpstr>
      <vt:lpstr>Expected Results</vt:lpstr>
      <vt:lpstr>Nature of Support</vt:lpstr>
      <vt:lpstr>Eligible Actions to be Supported </vt:lpstr>
      <vt:lpstr>Who is Eligible</vt:lpstr>
      <vt:lpstr>Detailed financial support highlights</vt:lpstr>
      <vt:lpstr>Match Funding</vt:lpstr>
      <vt:lpstr>Eligible Costs</vt:lpstr>
      <vt:lpstr>Non Eligible Costs</vt:lpstr>
      <vt:lpstr>Call 3 – Two Windows</vt:lpstr>
      <vt:lpstr>Call 3 – Window One</vt:lpstr>
      <vt:lpstr>Call 3 – Window Two</vt:lpstr>
      <vt:lpstr>Call 3 - timeline</vt:lpstr>
      <vt:lpstr>Concept Note Assessment Criteria </vt:lpstr>
      <vt:lpstr>Lessons from 1st &amp; 2nd Calls</vt:lpstr>
      <vt:lpstr>Application Process</vt:lpstr>
      <vt:lpstr>Application 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Beda Okonga</dc:creator>
  <cp:lastModifiedBy>Mark Ireland</cp:lastModifiedBy>
  <cp:revision>280</cp:revision>
  <cp:lastPrinted>2019-10-06T21:07:37Z</cp:lastPrinted>
  <dcterms:created xsi:type="dcterms:W3CDTF">2018-10-16T12:56:31Z</dcterms:created>
  <dcterms:modified xsi:type="dcterms:W3CDTF">2019-10-08T23:01:55Z</dcterms:modified>
</cp:coreProperties>
</file>